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tags/tag38.xml" ContentType="application/vnd.openxmlformats-officedocument.presentationml.tags+xml"/>
  <Override PartName="/ppt/tags/tag56.xml" ContentType="application/vnd.openxmlformats-officedocument.presentationml.tags+xml"/>
  <Override PartName="/ppt/notesSlides/notesSlide16.xml" ContentType="application/vnd.openxmlformats-officedocument.presentationml.notesSlide+xml"/>
  <Override PartName="/ppt/tags/tag67.xml" ContentType="application/vnd.openxmlformats-officedocument.presentationml.tags+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tags/tag7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tags/tag39.xml" ContentType="application/vnd.openxmlformats-officedocument.presentationml.tags+xml"/>
  <Override PartName="/ppt/notesSlides/notesSlide17.xml" ContentType="application/vnd.openxmlformats-officedocument.presentationml.notesSlide+xml"/>
  <Override PartName="/ppt/tags/tag59.xml" ContentType="application/vnd.openxmlformats-officedocument.presentationml.tags+xml"/>
  <Override PartName="/ppt/tags/tag68.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57.xml" ContentType="application/vnd.openxmlformats-officedocument.presentationml.tags+xml"/>
  <Override PartName="/ppt/tags/tag66.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notesSlides/notesSlide18.xml" ContentType="application/vnd.openxmlformats-officedocument.presentationml.notesSlide+xml"/>
  <Override PartName="/ppt/tags/tag69.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notesSlides/notesSlide14.xml" ContentType="application/vnd.openxmlformats-officedocument.presentationml.notesSlide+xml"/>
  <Override PartName="/ppt/tags/tag54.xml" ContentType="application/vnd.openxmlformats-officedocument.presentationml.tags+xml"/>
  <Override PartName="/ppt/tags/tag65.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1"/>
  </p:notesMasterIdLst>
  <p:handoutMasterIdLst>
    <p:handoutMasterId r:id="rId22"/>
  </p:handoutMasterIdLst>
  <p:sldIdLst>
    <p:sldId id="257" r:id="rId2"/>
    <p:sldId id="258" r:id="rId3"/>
    <p:sldId id="259" r:id="rId4"/>
    <p:sldId id="260" r:id="rId5"/>
    <p:sldId id="275" r:id="rId6"/>
    <p:sldId id="277" r:id="rId7"/>
    <p:sldId id="262" r:id="rId8"/>
    <p:sldId id="261" r:id="rId9"/>
    <p:sldId id="280" r:id="rId10"/>
    <p:sldId id="265" r:id="rId11"/>
    <p:sldId id="268" r:id="rId12"/>
    <p:sldId id="267" r:id="rId13"/>
    <p:sldId id="269" r:id="rId14"/>
    <p:sldId id="270" r:id="rId15"/>
    <p:sldId id="282" r:id="rId16"/>
    <p:sldId id="272" r:id="rId17"/>
    <p:sldId id="285" r:id="rId18"/>
    <p:sldId id="266" r:id="rId19"/>
    <p:sldId id="284" r:id="rId20"/>
  </p:sldIdLst>
  <p:sldSz cx="12192000" cy="6858000"/>
  <p:notesSz cx="9144000" cy="6858000"/>
  <p:embeddedFontLst>
    <p:embeddedFont>
      <p:font typeface="汉仪雅酷黑简" charset="-122"/>
      <p:regular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40733" initials="4"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0" autoAdjust="0"/>
    <p:restoredTop sz="95244" autoAdjust="0"/>
  </p:normalViewPr>
  <p:slideViewPr>
    <p:cSldViewPr snapToGrid="0">
      <p:cViewPr>
        <p:scale>
          <a:sx n="72" d="100"/>
          <a:sy n="72" d="100"/>
        </p:scale>
        <p:origin x="-1296" y="-5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2405" y="6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君黑-45简" panose="020B0604020202020204" charset="-122"/>
        <a:ea typeface="汉仪君黑-45简" panose="020B0604020202020204" charset="-122"/>
        <a:cs typeface="汉仪君黑-45简" panose="020B0604020202020204" charset="-12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1"/>
          <p:cNvSpPr txBox="1"/>
          <p:nvPr userDrawn="1"/>
        </p:nvSpPr>
        <p:spPr>
          <a:xfrm>
            <a:off x="2183765" y="5773420"/>
            <a:ext cx="4064000" cy="368300"/>
          </a:xfrm>
          <a:prstGeom prst="rect">
            <a:avLst/>
          </a:prstGeom>
          <a:noFill/>
        </p:spPr>
        <p:txBody>
          <a:bodyPr wrap="square" rtlCol="0">
            <a:sp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80909889090"/>
          <p:cNvPicPr>
            <a:picLocks noChangeAspect="1"/>
          </p:cNvPicPr>
          <p:nvPr userDrawn="1"/>
        </p:nvPicPr>
        <p:blipFill>
          <a:blip r:embed="rId5" cstate="print"/>
          <a:srcRect l="15719" b="1528"/>
          <a:stretch>
            <a:fillRect/>
          </a:stretch>
        </p:blipFill>
        <p:spPr>
          <a:xfrm>
            <a:off x="0" y="-635"/>
            <a:ext cx="12192635" cy="685863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notesSlide" Target="../notesSlides/notesSlide11.xml"/><Relationship Id="rId4" Type="http://schemas.openxmlformats.org/officeDocument/2006/relationships/tags" Target="../tags/tag28.xml"/><Relationship Id="rId9"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slideLayout" Target="../slideLayouts/slideLayout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image" Target="../media/image4.jpeg"/><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54.xml"/><Relationship Id="rId7"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notesSlide" Target="../notesSlides/notesSlide18.xml"/><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slideLayout" Target="../slideLayouts/slideLayout3.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2.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4.xml"/><Relationship Id="rId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notesSlide" Target="../notesSlides/notesSlide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9.xml"/><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8797879879877"/>
          <p:cNvPicPr>
            <a:picLocks noChangeAspect="1"/>
          </p:cNvPicPr>
          <p:nvPr/>
        </p:nvPicPr>
        <p:blipFill>
          <a:blip r:embed="rId3" cstate="print"/>
          <a:stretch>
            <a:fillRect/>
          </a:stretch>
        </p:blipFill>
        <p:spPr>
          <a:xfrm>
            <a:off x="0" y="1270"/>
            <a:ext cx="12192000" cy="6856730"/>
          </a:xfrm>
          <a:prstGeom prst="rect">
            <a:avLst/>
          </a:prstGeom>
        </p:spPr>
      </p:pic>
      <p:sp>
        <p:nvSpPr>
          <p:cNvPr id="5" name="TextBox 2"/>
          <p:cNvSpPr txBox="1"/>
          <p:nvPr/>
        </p:nvSpPr>
        <p:spPr>
          <a:xfrm>
            <a:off x="1069975" y="3241675"/>
            <a:ext cx="4483100" cy="706755"/>
          </a:xfrm>
          <a:prstGeom prst="rect">
            <a:avLst/>
          </a:prstGeom>
          <a:noFill/>
          <a:ln>
            <a:noFill/>
          </a:ln>
          <a:extLst>
            <a:ext uri="{909E8E84-426E-40DD-AFC4-6F175D3DCCD1}">
              <a14:hiddenFill xmlns:a14="http://schemas.microsoft.com/office/drawing/2010/main" xmlns="">
                <a:solidFill>
                  <a:srgbClr val="18296F"/>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spcBef>
                <a:spcPct val="0"/>
              </a:spcBef>
              <a:spcAft>
                <a:spcPct val="0"/>
              </a:spcAft>
              <a:buFont typeface="汉仪君黑-45简" panose="020B0604020202020204" charset="-122"/>
              <a:buNone/>
            </a:pPr>
            <a:r>
              <a:rPr lang="zh-CN" altLang="en-US" sz="2000" spc="300" dirty="0">
                <a:solidFill>
                  <a:schemeClr val="bg1"/>
                </a:solidFill>
                <a:latin typeface="汉仪君黑-45简" panose="020B0604020202020204" charset="-122"/>
                <a:ea typeface="汉仪君黑-45简" panose="020B0604020202020204" charset="-122"/>
                <a:cs typeface="汉仪君黑-45简" panose="020B0604020202020204" charset="-122"/>
              </a:rPr>
              <a:t>参赛项目：</a:t>
            </a:r>
            <a:r>
              <a:rPr lang="en-US" altLang="zh-CN" sz="2000" spc="300" dirty="0">
                <a:solidFill>
                  <a:schemeClr val="bg1"/>
                </a:solidFill>
                <a:latin typeface="汉仪君黑-45简" panose="020B0604020202020204" charset="-122"/>
                <a:ea typeface="汉仪君黑-45简" panose="020B0604020202020204" charset="-122"/>
                <a:cs typeface="汉仪君黑-45简" panose="020B0604020202020204" charset="-122"/>
              </a:rPr>
              <a:t>XXX</a:t>
            </a:r>
          </a:p>
          <a:p>
            <a:pPr algn="l" fontAlgn="base">
              <a:spcBef>
                <a:spcPct val="0"/>
              </a:spcBef>
              <a:spcAft>
                <a:spcPct val="0"/>
              </a:spcAft>
              <a:buFont typeface="汉仪君黑-45简" panose="020B0604020202020204" charset="-122"/>
              <a:buNone/>
            </a:pPr>
            <a:r>
              <a:rPr lang="zh-CN" altLang="en-US" sz="2000" spc="300" dirty="0">
                <a:solidFill>
                  <a:schemeClr val="bg1"/>
                </a:solidFill>
                <a:latin typeface="汉仪君黑-45简" panose="020B0604020202020204" charset="-122"/>
                <a:ea typeface="汉仪君黑-45简" panose="020B0604020202020204" charset="-122"/>
                <a:cs typeface="汉仪君黑-45简" panose="020B0604020202020204" charset="-122"/>
              </a:rPr>
              <a:t>专利号：</a:t>
            </a:r>
            <a:r>
              <a:rPr lang="en-US" altLang="zh-CN" sz="2000" spc="300" dirty="0">
                <a:solidFill>
                  <a:schemeClr val="bg1"/>
                </a:solidFill>
                <a:latin typeface="汉仪君黑-45简" panose="020B0604020202020204" charset="-122"/>
                <a:ea typeface="汉仪君黑-45简" panose="020B0604020202020204" charset="-122"/>
                <a:cs typeface="汉仪君黑-45简" panose="020B0604020202020204" charset="-122"/>
              </a:rPr>
              <a:t>XXX</a:t>
            </a:r>
          </a:p>
        </p:txBody>
      </p:sp>
      <p:sp>
        <p:nvSpPr>
          <p:cNvPr id="7" name="文本框"/>
          <p:cNvSpPr txBox="1">
            <a:spLocks noChangeArrowheads="1"/>
          </p:cNvSpPr>
          <p:nvPr/>
        </p:nvSpPr>
        <p:spPr bwMode="auto">
          <a:xfrm>
            <a:off x="1270000" y="4303395"/>
            <a:ext cx="4763135" cy="595630"/>
          </a:xfrm>
          <a:prstGeom prst="rect">
            <a:avLst/>
          </a:prstGeom>
          <a:solidFill>
            <a:srgbClr val="18296F"/>
          </a:solidFill>
          <a:ln>
            <a:noFill/>
          </a:ln>
          <a:effectLst/>
        </p:spPr>
        <p:txBody>
          <a:bodyPr vert="horz" wrap="square" lIns="91416" tIns="45708" rIns="91416" bIns="45708"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0" dirty="0">
                <a:solidFill>
                  <a:schemeClr val="bg1"/>
                </a:solidFill>
                <a:latin typeface="汉仪君黑-45简" panose="020B0604020202020204" charset="-122"/>
                <a:ea typeface="汉仪君黑-45简" panose="020B0604020202020204" charset="-122"/>
                <a:cs typeface="+mn-ea"/>
                <a:sym typeface="+mn-lt"/>
              </a:rPr>
              <a:t>参赛团队：</a:t>
            </a:r>
            <a:r>
              <a:rPr lang="en-US" altLang="zh-CN" sz="2000" b="0" dirty="0">
                <a:solidFill>
                  <a:schemeClr val="bg1"/>
                </a:solidFill>
                <a:latin typeface="汉仪君黑-45简" panose="020B0604020202020204" charset="-122"/>
                <a:ea typeface="汉仪君黑-45简" panose="020B0604020202020204" charset="-122"/>
                <a:cs typeface="+mn-ea"/>
                <a:sym typeface="+mn-lt"/>
              </a:rPr>
              <a:t>xxx  </a:t>
            </a:r>
            <a:r>
              <a:rPr lang="zh-CN" altLang="en-US" sz="2000" b="0" dirty="0">
                <a:solidFill>
                  <a:schemeClr val="bg1"/>
                </a:solidFill>
                <a:latin typeface="汉仪君黑-45简" panose="020B0604020202020204" charset="-122"/>
                <a:ea typeface="汉仪君黑-45简" panose="020B0604020202020204" charset="-122"/>
                <a:cs typeface="+mn-ea"/>
                <a:sym typeface="+mn-lt"/>
              </a:rPr>
              <a:t>负责人：</a:t>
            </a:r>
            <a:r>
              <a:rPr lang="en-US" altLang="zh-CN" sz="2000" b="0" dirty="0">
                <a:solidFill>
                  <a:schemeClr val="bg1"/>
                </a:solidFill>
                <a:latin typeface="汉仪君黑-45简" panose="020B0604020202020204" charset="-122"/>
                <a:ea typeface="汉仪君黑-45简" panose="020B0604020202020204" charset="-122"/>
                <a:cs typeface="+mn-ea"/>
                <a:sym typeface="+mn-lt"/>
              </a:rPr>
              <a:t>XXX</a:t>
            </a:r>
          </a:p>
        </p:txBody>
      </p:sp>
      <p:sp>
        <p:nvSpPr>
          <p:cNvPr id="13" name="TextBox 5"/>
          <p:cNvSpPr txBox="1"/>
          <p:nvPr/>
        </p:nvSpPr>
        <p:spPr>
          <a:xfrm>
            <a:off x="1013460" y="1161415"/>
            <a:ext cx="5939790"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defTabSz="1219200">
              <a:defRPr/>
            </a:pPr>
            <a:r>
              <a:rPr lang="en-US" altLang="zh-CN" sz="6000" spc="300" dirty="0">
                <a:solidFill>
                  <a:schemeClr val="bg1"/>
                </a:solidFill>
                <a:effectLst/>
                <a:latin typeface="汉仪雅酷黑简" panose="00020600040101010101" charset="-122"/>
                <a:ea typeface="汉仪雅酷黑简" panose="00020600040101010101" charset="-122"/>
                <a:cs typeface="汉仪君黑-45简" panose="020B0604020202020204" charset="-122"/>
                <a:sym typeface="+mn-ea"/>
              </a:rPr>
              <a:t>2024</a:t>
            </a:r>
            <a:r>
              <a:rPr lang="zh-CN" sz="6000" spc="300" dirty="0">
                <a:solidFill>
                  <a:schemeClr val="bg1"/>
                </a:solidFill>
                <a:effectLst/>
                <a:latin typeface="汉仪雅酷黑简" panose="00020600040101010101" charset="-122"/>
                <a:ea typeface="汉仪雅酷黑简" panose="00020600040101010101" charset="-122"/>
                <a:cs typeface="汉仪君黑-45简" panose="020B0604020202020204" charset="-122"/>
                <a:sym typeface="+mn-ea"/>
              </a:rPr>
              <a:t>广西</a:t>
            </a:r>
          </a:p>
          <a:p>
            <a:pPr lvl="0" algn="l" defTabSz="1219200">
              <a:defRPr/>
            </a:pPr>
            <a:r>
              <a:rPr lang="zh-CN" sz="6000" spc="300" dirty="0">
                <a:solidFill>
                  <a:schemeClr val="bg1"/>
                </a:solidFill>
                <a:effectLst/>
                <a:latin typeface="汉仪雅酷黑简" panose="00020600040101010101" charset="-122"/>
                <a:ea typeface="汉仪雅酷黑简" panose="00020600040101010101" charset="-122"/>
                <a:cs typeface="汉仪君黑-45简" panose="020B0604020202020204" charset="-122"/>
                <a:sym typeface="+mn-ea"/>
              </a:rPr>
              <a:t>专利转化计划书</a:t>
            </a:r>
          </a:p>
        </p:txBody>
      </p:sp>
      <p:sp>
        <p:nvSpPr>
          <p:cNvPr id="6" name="任意多边形 5"/>
          <p:cNvSpPr/>
          <p:nvPr/>
        </p:nvSpPr>
        <p:spPr>
          <a:xfrm>
            <a:off x="811530" y="849630"/>
            <a:ext cx="1748155" cy="4378325"/>
          </a:xfrm>
          <a:custGeom>
            <a:avLst/>
            <a:gdLst>
              <a:gd name="connsiteX0" fmla="*/ 2753 w 2753"/>
              <a:gd name="connsiteY0" fmla="*/ 614 h 6895"/>
              <a:gd name="connsiteX1" fmla="*/ 1570 w 2753"/>
              <a:gd name="connsiteY1" fmla="*/ 0 h 6895"/>
              <a:gd name="connsiteX2" fmla="*/ 0 w 2753"/>
              <a:gd name="connsiteY2" fmla="*/ 0 h 6895"/>
              <a:gd name="connsiteX3" fmla="*/ 0 w 2753"/>
              <a:gd name="connsiteY3" fmla="*/ 6895 h 6895"/>
              <a:gd name="connsiteX4" fmla="*/ 1593 w 2753"/>
              <a:gd name="connsiteY4" fmla="*/ 6895 h 6895"/>
              <a:gd name="connsiteX5" fmla="*/ 1593 w 2753"/>
              <a:gd name="connsiteY5" fmla="*/ 6320 h 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 h="6895">
                <a:moveTo>
                  <a:pt x="2753" y="614"/>
                </a:moveTo>
                <a:lnTo>
                  <a:pt x="1570" y="0"/>
                </a:lnTo>
                <a:lnTo>
                  <a:pt x="0" y="0"/>
                </a:lnTo>
                <a:lnTo>
                  <a:pt x="0" y="6895"/>
                </a:lnTo>
                <a:lnTo>
                  <a:pt x="1593" y="6895"/>
                </a:lnTo>
                <a:lnTo>
                  <a:pt x="1593" y="63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君黑-45简" panose="020B0604020202020204" charset="-122"/>
            </a:endParaRPr>
          </a:p>
        </p:txBody>
      </p:sp>
      <p:sp>
        <p:nvSpPr>
          <p:cNvPr id="2" name="文本框"/>
          <p:cNvSpPr txBox="1">
            <a:spLocks noChangeArrowheads="1"/>
          </p:cNvSpPr>
          <p:nvPr/>
        </p:nvSpPr>
        <p:spPr bwMode="auto">
          <a:xfrm>
            <a:off x="2503805" y="5093970"/>
            <a:ext cx="2959100" cy="596265"/>
          </a:xfrm>
          <a:prstGeom prst="rect">
            <a:avLst/>
          </a:prstGeom>
          <a:solidFill>
            <a:srgbClr val="18296F"/>
          </a:solidFill>
          <a:ln>
            <a:noFill/>
          </a:ln>
          <a:effectLst/>
        </p:spPr>
        <p:txBody>
          <a:bodyPr vert="horz" wrap="square" lIns="91416" tIns="45708" rIns="91416" bIns="45708"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日期：</a:t>
            </a:r>
            <a:r>
              <a:rPr lang="en-US" altLang="zh-CN"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2024</a:t>
            </a:r>
            <a:r>
              <a:rPr lang="zh-CN" altLang="en-US"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年</a:t>
            </a:r>
            <a:r>
              <a:rPr lang="en-US" altLang="zh-CN"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7</a:t>
            </a:r>
            <a:r>
              <a:rPr lang="zh-CN" altLang="en-US"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月</a:t>
            </a:r>
            <a:r>
              <a:rPr lang="en-US" altLang="zh-CN"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X</a:t>
            </a:r>
            <a:r>
              <a:rPr lang="zh-CN" altLang="en-US" sz="2000" b="0"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518150" y="2527300"/>
            <a:ext cx="420052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市场转化能力</a:t>
            </a: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03</a:t>
            </a: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99715" y="800735"/>
            <a:ext cx="7256780" cy="689610"/>
          </a:xfrm>
          <a:prstGeom prst="round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汉仪君黑-45简" panose="020B0604020202020204" charset="-122"/>
            </a:endParaRPr>
          </a:p>
        </p:txBody>
      </p:sp>
      <p:sp>
        <p:nvSpPr>
          <p:cNvPr id="25" name="文本框 24"/>
          <p:cNvSpPr txBox="1"/>
          <p:nvPr/>
        </p:nvSpPr>
        <p:spPr>
          <a:xfrm>
            <a:off x="1361440" y="1562735"/>
            <a:ext cx="1886585"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一、应用范围</a:t>
            </a:r>
          </a:p>
        </p:txBody>
      </p:sp>
      <p:sp>
        <p:nvSpPr>
          <p:cNvPr id="28" name="文本框 27"/>
          <p:cNvSpPr txBox="1"/>
          <p:nvPr/>
        </p:nvSpPr>
        <p:spPr>
          <a:xfrm>
            <a:off x="4765675" y="1562735"/>
            <a:ext cx="1886585"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二、市场规模</a:t>
            </a:r>
          </a:p>
        </p:txBody>
      </p:sp>
      <p:sp>
        <p:nvSpPr>
          <p:cNvPr id="31" name="文本框 30"/>
          <p:cNvSpPr txBox="1"/>
          <p:nvPr/>
        </p:nvSpPr>
        <p:spPr>
          <a:xfrm>
            <a:off x="8041640" y="1562735"/>
            <a:ext cx="3308350"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三、带动产业化发展的能力</a:t>
            </a:r>
          </a:p>
        </p:txBody>
      </p:sp>
      <p:sp>
        <p:nvSpPr>
          <p:cNvPr id="34" name="文本框 33"/>
          <p:cNvSpPr txBox="1"/>
          <p:nvPr/>
        </p:nvSpPr>
        <p:spPr>
          <a:xfrm>
            <a:off x="2640330" y="932815"/>
            <a:ext cx="7639685" cy="460375"/>
          </a:xfrm>
          <a:prstGeom prst="rect">
            <a:avLst/>
          </a:prstGeom>
          <a:noFill/>
        </p:spPr>
        <p:txBody>
          <a:bodyPr wrap="square">
            <a:spAutoFit/>
          </a:bodyPr>
          <a:lstStyle/>
          <a:p>
            <a:pPr algn="ctr"/>
            <a:r>
              <a:rPr lang="zh-CN" altLang="en-US" sz="2400" dirty="0">
                <a:solidFill>
                  <a:schemeClr val="bg1"/>
                </a:solidFill>
                <a:latin typeface="汉仪君黑-45简" panose="020B0604020202020204" charset="-122"/>
                <a:ea typeface="汉仪君黑-45简" panose="020B0604020202020204" charset="-122"/>
                <a:cs typeface="汉仪君黑-45简" panose="020B0604020202020204" charset="-122"/>
              </a:rPr>
              <a:t>应用范围、市场规模及带动产业化发展的能力</a:t>
            </a:r>
          </a:p>
        </p:txBody>
      </p:sp>
      <p:sp>
        <p:nvSpPr>
          <p:cNvPr id="4" name="TextBox 2"/>
          <p:cNvSpPr txBox="1"/>
          <p:nvPr>
            <p:custDataLst>
              <p:tags r:id="rId1"/>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6" name="直接连接符 5"/>
          <p:cNvCxnSpPr/>
          <p:nvPr>
            <p:custDataLst>
              <p:tags r:id="rId2"/>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3"/>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圆角矩形 4"/>
          <p:cNvSpPr/>
          <p:nvPr>
            <p:custDataLst>
              <p:tags r:id="rId4"/>
            </p:custDataLst>
          </p:nvPr>
        </p:nvSpPr>
        <p:spPr>
          <a:xfrm>
            <a:off x="2640330" y="3687445"/>
            <a:ext cx="7256780" cy="556260"/>
          </a:xfrm>
          <a:prstGeom prst="round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汉仪君黑-45简" panose="020B0604020202020204" charset="-122"/>
            </a:endParaRPr>
          </a:p>
        </p:txBody>
      </p:sp>
      <p:sp>
        <p:nvSpPr>
          <p:cNvPr id="8" name="文本框 7"/>
          <p:cNvSpPr txBox="1"/>
          <p:nvPr>
            <p:custDataLst>
              <p:tags r:id="rId5"/>
            </p:custDataLst>
          </p:nvPr>
        </p:nvSpPr>
        <p:spPr>
          <a:xfrm>
            <a:off x="1202055" y="4302125"/>
            <a:ext cx="2397760"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一、当前收入状况</a:t>
            </a:r>
          </a:p>
        </p:txBody>
      </p:sp>
      <p:sp>
        <p:nvSpPr>
          <p:cNvPr id="12" name="文本框 11"/>
          <p:cNvSpPr txBox="1"/>
          <p:nvPr>
            <p:custDataLst>
              <p:tags r:id="rId6"/>
            </p:custDataLst>
          </p:nvPr>
        </p:nvSpPr>
        <p:spPr>
          <a:xfrm>
            <a:off x="4606290" y="4302125"/>
            <a:ext cx="2309495"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二、未来收入情况</a:t>
            </a:r>
          </a:p>
        </p:txBody>
      </p:sp>
      <p:sp>
        <p:nvSpPr>
          <p:cNvPr id="13" name="文本框 12"/>
          <p:cNvSpPr txBox="1"/>
          <p:nvPr>
            <p:custDataLst>
              <p:tags r:id="rId7"/>
            </p:custDataLst>
          </p:nvPr>
        </p:nvSpPr>
        <p:spPr>
          <a:xfrm>
            <a:off x="2480945" y="3783330"/>
            <a:ext cx="7639685" cy="460375"/>
          </a:xfrm>
          <a:prstGeom prst="rect">
            <a:avLst/>
          </a:prstGeom>
          <a:noFill/>
        </p:spPr>
        <p:txBody>
          <a:bodyPr wrap="square">
            <a:spAutoFit/>
          </a:bodyPr>
          <a:lstStyle/>
          <a:p>
            <a:pPr algn="ctr"/>
            <a:r>
              <a:rPr lang="zh-CN" altLang="en-US" sz="2400" dirty="0">
                <a:solidFill>
                  <a:schemeClr val="bg1"/>
                </a:solidFill>
                <a:latin typeface="汉仪君黑-45简" panose="020B0604020202020204" charset="-122"/>
                <a:ea typeface="汉仪君黑-45简" panose="020B0604020202020204" charset="-122"/>
                <a:cs typeface="汉仪君黑-45简" panose="020B0604020202020204" charset="-122"/>
              </a:rPr>
              <a:t>当前收入状况、未来收入情况和预期发展情况</a:t>
            </a:r>
          </a:p>
        </p:txBody>
      </p:sp>
      <p:sp>
        <p:nvSpPr>
          <p:cNvPr id="14" name="文本框 13"/>
          <p:cNvSpPr txBox="1"/>
          <p:nvPr>
            <p:custDataLst>
              <p:tags r:id="rId8"/>
            </p:custDataLst>
          </p:nvPr>
        </p:nvSpPr>
        <p:spPr>
          <a:xfrm>
            <a:off x="7922260" y="4302125"/>
            <a:ext cx="3308350" cy="398780"/>
          </a:xfrm>
          <a:prstGeom prst="rect">
            <a:avLst/>
          </a:prstGeom>
          <a:noFill/>
        </p:spPr>
        <p:txBody>
          <a:bodyPr wrap="square">
            <a:spAutoFit/>
          </a:bodyPr>
          <a:lstStyle/>
          <a:p>
            <a:pPr algn="just"/>
            <a:r>
              <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rPr>
              <a:t>三、预期发展情况</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5000">
        <p15:prstTrans prst="peelOff"/>
      </p:transition>
    </mc:Choice>
    <mc:Fallback>
      <p:transition spd="slow" advTm="5000">
        <p:fade/>
      </p:transition>
    </mc:Fallback>
  </mc:AlternateContent>
  <p:timing>
    <p:tnLst>
      <p:par>
        <p:cTn id="1" dur="indefinite" restart="never" nodeType="tmRoot"/>
      </p:par>
    </p:tnLst>
    <p:bldLst>
      <p:bldP spid="17"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p:cNvSpPr>
            <a:spLocks noChangeArrowheads="1"/>
          </p:cNvSpPr>
          <p:nvPr/>
        </p:nvSpPr>
        <p:spPr bwMode="auto">
          <a:xfrm>
            <a:off x="5510530" y="3851275"/>
            <a:ext cx="1299845" cy="377825"/>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91440" numCol="1" anchor="t" anchorCtr="0" compatLnSpc="1"/>
          <a:lstStyle/>
          <a:p>
            <a:endParaRPr lang="en-US" sz="10000">
              <a:ea typeface="汉仪君黑-45简" panose="020B0604020202020204" charset="-122"/>
              <a:cs typeface="汉仪君黑-45简" panose="020B0604020202020204" charset="-122"/>
            </a:endParaRPr>
          </a:p>
        </p:txBody>
      </p:sp>
      <p:sp>
        <p:nvSpPr>
          <p:cNvPr id="20" name="等腰三角形 9"/>
          <p:cNvSpPr/>
          <p:nvPr/>
        </p:nvSpPr>
        <p:spPr bwMode="auto">
          <a:xfrm>
            <a:off x="6348730" y="3670935"/>
            <a:ext cx="718185" cy="749935"/>
          </a:xfrm>
          <a:prstGeom prst="chevron">
            <a:avLst/>
          </a:prstGeom>
          <a:solidFill>
            <a:srgbClr val="18296F"/>
          </a:solidFill>
          <a:ln>
            <a:noFill/>
          </a:ln>
        </p:spPr>
        <p:txBody>
          <a:bodyPr vert="horz" wrap="square" lIns="182880" tIns="91440" rIns="182880" bIns="91440" numCol="1" anchor="t" anchorCtr="0" compatLnSpc="1"/>
          <a:lstStyle/>
          <a:p>
            <a:endParaRPr lang="en-US" sz="10000" dirty="0">
              <a:ea typeface="汉仪君黑-45简" panose="020B0604020202020204" charset="-122"/>
              <a:cs typeface="汉仪君黑-45简" panose="020B0604020202020204" charset="-122"/>
            </a:endParaRPr>
          </a:p>
        </p:txBody>
      </p:sp>
      <p:sp>
        <p:nvSpPr>
          <p:cNvPr id="21" name="椭圆"/>
          <p:cNvSpPr>
            <a:spLocks noChangeArrowheads="1"/>
          </p:cNvSpPr>
          <p:nvPr/>
        </p:nvSpPr>
        <p:spPr bwMode="auto">
          <a:xfrm>
            <a:off x="4766945" y="3577590"/>
            <a:ext cx="935990" cy="936625"/>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91440" numCol="1" anchor="t" anchorCtr="0" compatLnSpc="1"/>
          <a:lstStyle/>
          <a:p>
            <a:endParaRPr lang="en-US" sz="10000">
              <a:ea typeface="汉仪君黑-45简" panose="020B0604020202020204" charset="-122"/>
              <a:cs typeface="汉仪君黑-45简" panose="020B0604020202020204" charset="-122"/>
            </a:endParaRPr>
          </a:p>
        </p:txBody>
      </p:sp>
      <p:sp>
        <p:nvSpPr>
          <p:cNvPr id="22" name="矩形"/>
          <p:cNvSpPr>
            <a:spLocks noChangeArrowheads="1"/>
          </p:cNvSpPr>
          <p:nvPr/>
        </p:nvSpPr>
        <p:spPr bwMode="auto">
          <a:xfrm>
            <a:off x="5212715" y="2204720"/>
            <a:ext cx="1148080" cy="381635"/>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91440" numCol="1" anchor="t" anchorCtr="0" compatLnSpc="1"/>
          <a:lstStyle/>
          <a:p>
            <a:endParaRPr lang="en-US" sz="10000">
              <a:ea typeface="汉仪君黑-45简" panose="020B0604020202020204" charset="-122"/>
              <a:cs typeface="汉仪君黑-45简" panose="020B0604020202020204" charset="-122"/>
            </a:endParaRPr>
          </a:p>
        </p:txBody>
      </p:sp>
      <p:sp>
        <p:nvSpPr>
          <p:cNvPr id="24" name="等腰三角形 9"/>
          <p:cNvSpPr/>
          <p:nvPr/>
        </p:nvSpPr>
        <p:spPr bwMode="auto">
          <a:xfrm rot="10800000">
            <a:off x="4879975" y="2044700"/>
            <a:ext cx="718185" cy="749935"/>
          </a:xfrm>
          <a:prstGeom prst="chevron">
            <a:avLst/>
          </a:prstGeom>
          <a:solidFill>
            <a:srgbClr val="18296F"/>
          </a:solidFill>
          <a:ln>
            <a:noFill/>
          </a:ln>
          <a:extLst>
            <a:ext uri="{91240B29-F687-4F45-9708-019B960494DF}">
              <a14:hiddenLine xmlns:a14="http://schemas.microsoft.com/office/drawing/2010/main" xmlns="" w="9525">
                <a:solidFill>
                  <a:srgbClr val="000000"/>
                </a:solidFill>
                <a:round/>
              </a14:hiddenLine>
            </a:ext>
          </a:extLst>
        </p:spPr>
        <p:txBody>
          <a:bodyPr vert="horz" wrap="square" lIns="182880" tIns="91440" rIns="182880" bIns="91440" numCol="1" anchor="t" anchorCtr="0" compatLnSpc="1"/>
          <a:lstStyle/>
          <a:p>
            <a:endParaRPr lang="en-US" sz="10000">
              <a:ea typeface="汉仪君黑-45简" panose="020B0604020202020204" charset="-122"/>
              <a:cs typeface="汉仪君黑-45简" panose="020B0604020202020204" charset="-122"/>
            </a:endParaRPr>
          </a:p>
        </p:txBody>
      </p:sp>
      <p:sp>
        <p:nvSpPr>
          <p:cNvPr id="30" name="椭圆"/>
          <p:cNvSpPr>
            <a:spLocks noChangeArrowheads="1"/>
          </p:cNvSpPr>
          <p:nvPr/>
        </p:nvSpPr>
        <p:spPr bwMode="auto">
          <a:xfrm>
            <a:off x="6130290" y="1929765"/>
            <a:ext cx="936625" cy="936625"/>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182880" bIns="91440" numCol="1" anchor="t" anchorCtr="0" compatLnSpc="1"/>
          <a:lstStyle/>
          <a:p>
            <a:endParaRPr lang="en-US" sz="10000" dirty="0">
              <a:ea typeface="汉仪君黑-45简" panose="020B0604020202020204" charset="-122"/>
              <a:cs typeface="汉仪君黑-45简" panose="020B0604020202020204" charset="-122"/>
            </a:endParaRPr>
          </a:p>
        </p:txBody>
      </p:sp>
      <p:sp>
        <p:nvSpPr>
          <p:cNvPr id="42" name="文本框"/>
          <p:cNvSpPr>
            <a:spLocks noChangeArrowheads="1"/>
          </p:cNvSpPr>
          <p:nvPr>
            <p:custDataLst>
              <p:tags r:id="rId1"/>
            </p:custDataLst>
          </p:nvPr>
        </p:nvSpPr>
        <p:spPr bwMode="auto">
          <a:xfrm>
            <a:off x="7433310" y="1809115"/>
            <a:ext cx="2032000"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一、实施难度</a:t>
            </a:r>
          </a:p>
        </p:txBody>
      </p:sp>
      <p:sp>
        <p:nvSpPr>
          <p:cNvPr id="51" name="文本框"/>
          <p:cNvSpPr>
            <a:spLocks noChangeArrowheads="1"/>
          </p:cNvSpPr>
          <p:nvPr>
            <p:custDataLst>
              <p:tags r:id="rId2"/>
            </p:custDataLst>
          </p:nvPr>
        </p:nvSpPr>
        <p:spPr bwMode="auto">
          <a:xfrm flipH="1">
            <a:off x="2893060" y="1809115"/>
            <a:ext cx="16325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一、合理性</a:t>
            </a:r>
          </a:p>
        </p:txBody>
      </p:sp>
      <p:sp>
        <p:nvSpPr>
          <p:cNvPr id="3" name="文本框"/>
          <p:cNvSpPr>
            <a:spLocks noChangeArrowheads="1"/>
          </p:cNvSpPr>
          <p:nvPr>
            <p:custDataLst>
              <p:tags r:id="rId3"/>
            </p:custDataLst>
          </p:nvPr>
        </p:nvSpPr>
        <p:spPr bwMode="auto">
          <a:xfrm>
            <a:off x="7433310" y="3602355"/>
            <a:ext cx="329374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二、投入市场的可能性</a:t>
            </a:r>
          </a:p>
        </p:txBody>
      </p:sp>
      <p:sp>
        <p:nvSpPr>
          <p:cNvPr id="6" name="文本框"/>
          <p:cNvSpPr>
            <a:spLocks noChangeArrowheads="1"/>
          </p:cNvSpPr>
          <p:nvPr>
            <p:custDataLst>
              <p:tags r:id="rId4"/>
            </p:custDataLst>
          </p:nvPr>
        </p:nvSpPr>
        <p:spPr bwMode="auto">
          <a:xfrm flipH="1">
            <a:off x="2893060" y="3602355"/>
            <a:ext cx="16325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二、可行性</a:t>
            </a:r>
          </a:p>
        </p:txBody>
      </p:sp>
      <p:sp>
        <p:nvSpPr>
          <p:cNvPr id="54" name="任意多边形"/>
          <p:cNvSpPr>
            <a:spLocks noEditPoints="1"/>
          </p:cNvSpPr>
          <p:nvPr/>
        </p:nvSpPr>
        <p:spPr bwMode="auto">
          <a:xfrm>
            <a:off x="6405245" y="2199005"/>
            <a:ext cx="405130" cy="39306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spcBef>
                <a:spcPts val="100"/>
              </a:spcBef>
              <a:spcAft>
                <a:spcPts val="100"/>
              </a:spcAft>
            </a:pPr>
            <a:endParaRPr lang="en-US">
              <a:solidFill>
                <a:schemeClr val="lt1"/>
              </a:solidFill>
              <a:ea typeface="汉仪君黑-45简" panose="020B0604020202020204" charset="-122"/>
              <a:cs typeface="汉仪君黑-45简" panose="020B0604020202020204" charset="-122"/>
            </a:endParaRPr>
          </a:p>
        </p:txBody>
      </p:sp>
      <p:sp>
        <p:nvSpPr>
          <p:cNvPr id="28" name="任意多边形"/>
          <p:cNvSpPr>
            <a:spLocks noChangeAspect="1"/>
          </p:cNvSpPr>
          <p:nvPr/>
        </p:nvSpPr>
        <p:spPr bwMode="auto">
          <a:xfrm>
            <a:off x="5015230" y="3778885"/>
            <a:ext cx="447675" cy="450215"/>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spcBef>
                <a:spcPts val="100"/>
              </a:spcBef>
              <a:spcAft>
                <a:spcPts val="100"/>
              </a:spcAft>
            </a:pPr>
            <a:endParaRPr lang="zh-CN" altLang="en-US" dirty="0">
              <a:solidFill>
                <a:schemeClr val="lt1"/>
              </a:solidFill>
              <a:cs typeface="汉仪君黑-45简" panose="020B0604020202020204" charset="-122"/>
            </a:endParaRPr>
          </a:p>
        </p:txBody>
      </p:sp>
      <p:sp>
        <p:nvSpPr>
          <p:cNvPr id="2" name="TextBox 2"/>
          <p:cNvSpPr txBox="1"/>
          <p:nvPr>
            <p:custDataLst>
              <p:tags r:id="rId5"/>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5" name="直接连接符 4"/>
          <p:cNvCxnSpPr/>
          <p:nvPr>
            <p:custDataLst>
              <p:tags r:id="rId6"/>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6255" y="1007110"/>
            <a:ext cx="4498975" cy="521970"/>
          </a:xfrm>
          <a:prstGeom prst="rect">
            <a:avLst/>
          </a:prstGeom>
          <a:noFill/>
        </p:spPr>
        <p:txBody>
          <a:bodyPr wrap="square" rtlCol="0" anchor="t">
            <a:spAutoFit/>
          </a:bodyPr>
          <a:lstStyle/>
          <a:p>
            <a:r>
              <a:rPr lang="zh-CN" altLang="en-US" sz="2800">
                <a:solidFill>
                  <a:schemeClr val="bg1"/>
                </a:solidFill>
              </a:rPr>
              <a:t>商业模式的合理性和可行性</a:t>
            </a:r>
          </a:p>
        </p:txBody>
      </p:sp>
      <p:sp>
        <p:nvSpPr>
          <p:cNvPr id="12" name="文本框 11"/>
          <p:cNvSpPr txBox="1"/>
          <p:nvPr/>
        </p:nvSpPr>
        <p:spPr>
          <a:xfrm>
            <a:off x="7067550" y="1021715"/>
            <a:ext cx="4816475" cy="521970"/>
          </a:xfrm>
          <a:prstGeom prst="rect">
            <a:avLst/>
          </a:prstGeom>
          <a:noFill/>
        </p:spPr>
        <p:txBody>
          <a:bodyPr wrap="square" rtlCol="0" anchor="t">
            <a:spAutoFit/>
          </a:bodyPr>
          <a:lstStyle/>
          <a:p>
            <a:r>
              <a:rPr lang="zh-CN" altLang="en-US" sz="2800">
                <a:solidFill>
                  <a:schemeClr val="bg1"/>
                </a:solidFill>
              </a:rPr>
              <a:t>实施难度及投入市场的可能性</a:t>
            </a:r>
          </a:p>
        </p:txBody>
      </p:sp>
    </p:spTree>
  </p:cSld>
  <p:clrMapOvr>
    <a:masterClrMapping/>
  </p:clrMapOvr>
  <mc:AlternateContent xmlns:mc="http://schemas.openxmlformats.org/markup-compatibility/2006">
    <mc:Choice xmlns:p14="http://schemas.microsoft.com/office/powerpoint/2010/main" xmlns="" Requires="p14">
      <p:transition spd="slow" p14:dur="1600" advTm="5000">
        <p14:prism isInverted="1"/>
      </p:transition>
    </mc:Choice>
    <mc:Fallback>
      <p:transition spd="slow"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454015" y="2510790"/>
            <a:ext cx="420052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落桂计划</a:t>
            </a: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04</a:t>
            </a: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orporate-businessmen-working-tablet-office_53876-97637.webp"/>
          <p:cNvPicPr>
            <a:picLocks noChangeAspect="1"/>
          </p:cNvPicPr>
          <p:nvPr/>
        </p:nvPicPr>
        <p:blipFill>
          <a:blip r:embed="rId15" cstate="print"/>
          <a:srcRect/>
          <a:stretch>
            <a:fillRect/>
          </a:stretch>
        </p:blipFill>
        <p:spPr>
          <a:xfrm>
            <a:off x="7430135" y="3666490"/>
            <a:ext cx="3604260" cy="2863215"/>
          </a:xfrm>
          <a:prstGeom prst="rect">
            <a:avLst/>
          </a:prstGeom>
        </p:spPr>
      </p:pic>
      <p:sp>
        <p:nvSpPr>
          <p:cNvPr id="22" name="文本框 21"/>
          <p:cNvSpPr txBox="1"/>
          <p:nvPr/>
        </p:nvSpPr>
        <p:spPr>
          <a:xfrm>
            <a:off x="532765" y="1148080"/>
            <a:ext cx="5760085" cy="706755"/>
          </a:xfrm>
          <a:prstGeom prst="rect">
            <a:avLst/>
          </a:prstGeom>
          <a:noFill/>
        </p:spPr>
        <p:txBody>
          <a:bodyPr wrap="square" rtlCol="0">
            <a:spAutoFit/>
          </a:bodyPr>
          <a:lstStyle/>
          <a:p>
            <a:pPr>
              <a:lnSpc>
                <a:spcPct val="200000"/>
              </a:lnSpc>
            </a:pPr>
            <a:r>
              <a:rPr lang="zh-CN" altLang="zh-CN" sz="2000" dirty="0">
                <a:solidFill>
                  <a:schemeClr val="bg1"/>
                </a:solidFill>
                <a:cs typeface="+mn-ea"/>
                <a:sym typeface="+mn-lt"/>
              </a:rPr>
              <a:t>一、项目与广西产业需求的匹配程度</a:t>
            </a:r>
          </a:p>
        </p:txBody>
      </p:sp>
      <p:sp>
        <p:nvSpPr>
          <p:cNvPr id="5" name="TextBox 2"/>
          <p:cNvSpPr txBox="1"/>
          <p:nvPr>
            <p:custDataLst>
              <p:tags r:id="rId1"/>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6" name="直接连接符 5"/>
          <p:cNvCxnSpPr/>
          <p:nvPr>
            <p:custDataLst>
              <p:tags r:id="rId2"/>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3"/>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106295" y="4016375"/>
            <a:ext cx="7059930" cy="2163445"/>
            <a:chOff x="3317" y="6325"/>
            <a:chExt cx="11118" cy="3407"/>
          </a:xfrm>
        </p:grpSpPr>
        <p:sp>
          <p:nvSpPr>
            <p:cNvPr id="31" name="圆角矩形 30"/>
            <p:cNvSpPr/>
            <p:nvPr/>
          </p:nvSpPr>
          <p:spPr>
            <a:xfrm>
              <a:off x="3317" y="6325"/>
              <a:ext cx="11118" cy="3407"/>
            </a:xfrm>
            <a:prstGeom prst="round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文本框 19"/>
            <p:cNvSpPr txBox="1"/>
            <p:nvPr/>
          </p:nvSpPr>
          <p:spPr>
            <a:xfrm>
              <a:off x="5277" y="6649"/>
              <a:ext cx="8358" cy="2858"/>
            </a:xfrm>
            <a:prstGeom prst="rect">
              <a:avLst/>
            </a:prstGeom>
            <a:noFill/>
            <a:ln>
              <a:solidFill>
                <a:schemeClr val="bg1"/>
              </a:solidFill>
            </a:ln>
          </p:spPr>
          <p:txBody>
            <a:bodyPr wrap="square" rtlCol="0">
              <a:spAutoFit/>
            </a:bodyPr>
            <a:lstStyle/>
            <a:p>
              <a:pPr>
                <a:lnSpc>
                  <a:spcPct val="200000"/>
                </a:lnSpc>
              </a:pPr>
              <a:r>
                <a:rPr lang="zh-CN" altLang="zh-CN" sz="2000" dirty="0">
                  <a:ln>
                    <a:noFill/>
                  </a:ln>
                  <a:solidFill>
                    <a:schemeClr val="bg1"/>
                  </a:solidFill>
                  <a:cs typeface="+mn-ea"/>
                  <a:sym typeface="+mn-lt"/>
                </a:rPr>
                <a:t>三、项目在广西转化的具体方式</a:t>
              </a:r>
              <a:r>
                <a:rPr lang="zh-CN" altLang="zh-CN" sz="1200" dirty="0">
                  <a:ln>
                    <a:noFill/>
                  </a:ln>
                  <a:solidFill>
                    <a:schemeClr val="bg1"/>
                  </a:solidFill>
                  <a:cs typeface="+mn-ea"/>
                  <a:sym typeface="+mn-lt"/>
                </a:rPr>
                <a:t> </a:t>
              </a:r>
            </a:p>
            <a:p>
              <a:pPr>
                <a:lnSpc>
                  <a:spcPct val="200000"/>
                </a:lnSpc>
              </a:pPr>
              <a:r>
                <a:rPr lang="zh-CN" altLang="zh-CN" sz="1200" dirty="0">
                  <a:ln>
                    <a:noFill/>
                  </a:ln>
                  <a:solidFill>
                    <a:schemeClr val="bg1"/>
                  </a:solidFill>
                  <a:cs typeface="+mn-ea"/>
                  <a:sym typeface="+mn-lt"/>
                </a:rPr>
                <a:t>专利转让 </a:t>
              </a:r>
              <a:r>
                <a:rPr lang="en-US"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smtClean="0">
                  <a:ln>
                    <a:noFill/>
                  </a:ln>
                  <a:solidFill>
                    <a:schemeClr val="bg1"/>
                  </a:solidFill>
                  <a:cs typeface="+mn-ea"/>
                  <a:sym typeface="+mn-lt"/>
                </a:rPr>
                <a:t>自我</a:t>
              </a:r>
              <a:r>
                <a:rPr lang="zh-CN" altLang="zh-CN" sz="1200" dirty="0">
                  <a:ln>
                    <a:noFill/>
                  </a:ln>
                  <a:solidFill>
                    <a:schemeClr val="bg1"/>
                  </a:solidFill>
                  <a:cs typeface="+mn-ea"/>
                  <a:sym typeface="+mn-lt"/>
                </a:rPr>
                <a:t>实施</a:t>
              </a:r>
              <a:r>
                <a:rPr lang="en-US" altLang="zh-CN" sz="1200" dirty="0">
                  <a:ln>
                    <a:noFill/>
                  </a:ln>
                  <a:solidFill>
                    <a:schemeClr val="bg1"/>
                  </a:solidFill>
                  <a:cs typeface="+mn-ea"/>
                  <a:sym typeface="+mn-lt"/>
                </a:rPr>
                <a:t>     </a:t>
              </a:r>
              <a:r>
                <a:rPr lang="zh-CN"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smtClean="0">
                  <a:ln>
                    <a:noFill/>
                  </a:ln>
                  <a:solidFill>
                    <a:schemeClr val="bg1"/>
                  </a:solidFill>
                  <a:cs typeface="+mn-ea"/>
                  <a:sym typeface="+mn-lt"/>
                </a:rPr>
                <a:t></a:t>
              </a:r>
              <a:r>
                <a:rPr lang="zh-CN" altLang="zh-CN" sz="1200" dirty="0">
                  <a:ln>
                    <a:noFill/>
                  </a:ln>
                  <a:solidFill>
                    <a:schemeClr val="bg1"/>
                  </a:solidFill>
                  <a:cs typeface="+mn-ea"/>
                  <a:sym typeface="+mn-lt"/>
                </a:rPr>
                <a:t>专利质押</a:t>
              </a:r>
              <a:r>
                <a:rPr lang="en-US"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smtClean="0">
                  <a:ln>
                    <a:noFill/>
                  </a:ln>
                  <a:solidFill>
                    <a:schemeClr val="bg1"/>
                  </a:solidFill>
                  <a:cs typeface="+mn-ea"/>
                  <a:sym typeface="+mn-lt"/>
                </a:rPr>
                <a:t>专利</a:t>
              </a:r>
              <a:r>
                <a:rPr lang="zh-CN" altLang="zh-CN" sz="1200" dirty="0">
                  <a:ln>
                    <a:noFill/>
                  </a:ln>
                  <a:solidFill>
                    <a:schemeClr val="bg1"/>
                  </a:solidFill>
                  <a:cs typeface="+mn-ea"/>
                  <a:sym typeface="+mn-lt"/>
                </a:rPr>
                <a:t>普通许可 </a:t>
              </a:r>
            </a:p>
            <a:p>
              <a:pPr>
                <a:lnSpc>
                  <a:spcPct val="200000"/>
                </a:lnSpc>
              </a:pPr>
              <a:r>
                <a:rPr lang="zh-CN" altLang="zh-CN" sz="1200" dirty="0">
                  <a:ln>
                    <a:noFill/>
                  </a:ln>
                  <a:solidFill>
                    <a:schemeClr val="bg1"/>
                  </a:solidFill>
                  <a:cs typeface="+mn-ea"/>
                  <a:sym typeface="+mn-lt"/>
                </a:rPr>
                <a:t></a:t>
              </a:r>
              <a:r>
                <a:rPr lang="en-US" altLang="zh-CN" sz="1200" dirty="0">
                  <a:ln>
                    <a:noFill/>
                  </a:ln>
                  <a:solidFill>
                    <a:schemeClr val="bg1"/>
                  </a:solidFill>
                  <a:cs typeface="+mn-ea"/>
                  <a:sym typeface="+mn-lt"/>
                </a:rPr>
                <a:t>  </a:t>
              </a:r>
              <a:r>
                <a:rPr lang="zh-CN" altLang="zh-CN" sz="1200" dirty="0">
                  <a:ln>
                    <a:noFill/>
                  </a:ln>
                  <a:solidFill>
                    <a:schemeClr val="bg1"/>
                  </a:solidFill>
                  <a:cs typeface="+mn-ea"/>
                  <a:sym typeface="+mn-lt"/>
                </a:rPr>
                <a:t>专利开放许可 </a:t>
              </a:r>
              <a:r>
                <a:rPr lang="en-US"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smtClean="0">
                  <a:ln>
                    <a:noFill/>
                  </a:ln>
                  <a:solidFill>
                    <a:schemeClr val="bg1"/>
                  </a:solidFill>
                  <a:cs typeface="+mn-ea"/>
                  <a:sym typeface="+mn-lt"/>
                </a:rPr>
                <a:t>专利</a:t>
              </a:r>
              <a:r>
                <a:rPr lang="zh-CN" altLang="zh-CN" sz="1200" dirty="0">
                  <a:ln>
                    <a:noFill/>
                  </a:ln>
                  <a:solidFill>
                    <a:schemeClr val="bg1"/>
                  </a:solidFill>
                  <a:cs typeface="+mn-ea"/>
                  <a:sym typeface="+mn-lt"/>
                </a:rPr>
                <a:t>独占许可 </a:t>
              </a:r>
              <a:r>
                <a:rPr lang="en-US"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smtClean="0">
                  <a:ln>
                    <a:noFill/>
                  </a:ln>
                  <a:solidFill>
                    <a:schemeClr val="bg1"/>
                  </a:solidFill>
                  <a:cs typeface="+mn-ea"/>
                  <a:sym typeface="+mn-lt"/>
                </a:rPr>
                <a:t>专利</a:t>
              </a:r>
              <a:r>
                <a:rPr lang="zh-CN" altLang="zh-CN" sz="1200" dirty="0">
                  <a:ln>
                    <a:noFill/>
                  </a:ln>
                  <a:solidFill>
                    <a:schemeClr val="bg1"/>
                  </a:solidFill>
                  <a:cs typeface="+mn-ea"/>
                  <a:sym typeface="+mn-lt"/>
                </a:rPr>
                <a:t>作价入股  </a:t>
              </a:r>
            </a:p>
            <a:p>
              <a:pPr>
                <a:lnSpc>
                  <a:spcPct val="200000"/>
                </a:lnSpc>
              </a:pPr>
              <a:r>
                <a:rPr lang="zh-CN" altLang="zh-CN" sz="1200" dirty="0">
                  <a:ln>
                    <a:noFill/>
                  </a:ln>
                  <a:solidFill>
                    <a:schemeClr val="bg1"/>
                  </a:solidFill>
                  <a:cs typeface="+mn-ea"/>
                  <a:sym typeface="+mn-lt"/>
                </a:rPr>
                <a:t></a:t>
              </a:r>
              <a:r>
                <a:rPr lang="en-US" altLang="zh-CN" sz="1200" dirty="0">
                  <a:ln>
                    <a:noFill/>
                  </a:ln>
                  <a:solidFill>
                    <a:schemeClr val="bg1"/>
                  </a:solidFill>
                  <a:cs typeface="+mn-ea"/>
                  <a:sym typeface="+mn-lt"/>
                </a:rPr>
                <a:t>  </a:t>
              </a:r>
              <a:r>
                <a:rPr lang="zh-CN" altLang="zh-CN" sz="1200" dirty="0">
                  <a:ln>
                    <a:noFill/>
                  </a:ln>
                  <a:solidFill>
                    <a:schemeClr val="bg1"/>
                  </a:solidFill>
                  <a:cs typeface="+mn-ea"/>
                  <a:sym typeface="+mn-lt"/>
                </a:rPr>
                <a:t>专利合作实施 </a:t>
              </a:r>
              <a:r>
                <a:rPr lang="en-US" altLang="zh-CN" sz="1200" dirty="0">
                  <a:ln>
                    <a:noFill/>
                  </a:ln>
                  <a:solidFill>
                    <a:schemeClr val="bg1"/>
                  </a:solidFill>
                  <a:cs typeface="+mn-ea"/>
                  <a:sym typeface="+mn-lt"/>
                </a:rPr>
                <a:t>  </a:t>
              </a:r>
              <a:r>
                <a:rPr lang="en-US" altLang="zh-CN" sz="1200" dirty="0" smtClean="0">
                  <a:ln>
                    <a:noFill/>
                  </a:ln>
                  <a:solidFill>
                    <a:schemeClr val="bg1"/>
                  </a:solidFill>
                  <a:cs typeface="+mn-ea"/>
                  <a:sym typeface="+mn-lt"/>
                </a:rPr>
                <a:t>       </a:t>
              </a:r>
              <a:r>
                <a:rPr lang="zh-CN" altLang="zh-CN" sz="1200" dirty="0">
                  <a:ln>
                    <a:noFill/>
                  </a:ln>
                  <a:solidFill>
                    <a:schemeClr val="bg1"/>
                  </a:solidFill>
                  <a:cs typeface="+mn-ea"/>
                  <a:sym typeface="+mn-lt"/>
                </a:rPr>
                <a:t>其他转化方式</a:t>
              </a:r>
              <a:r>
                <a:rPr lang="en-US" altLang="zh-CN" sz="1200">
                  <a:ln>
                    <a:noFill/>
                  </a:ln>
                  <a:solidFill>
                    <a:schemeClr val="bg1"/>
                  </a:solidFill>
                  <a:cs typeface="+mn-ea"/>
                  <a:sym typeface="+mn-lt"/>
                </a:rPr>
                <a:t>       </a:t>
              </a:r>
              <a:r>
                <a:rPr lang="en-US" altLang="zh-CN" sz="1200" smtClean="0">
                  <a:ln>
                    <a:noFill/>
                  </a:ln>
                  <a:solidFill>
                    <a:schemeClr val="bg1"/>
                  </a:solidFill>
                  <a:cs typeface="+mn-ea"/>
                  <a:sym typeface="+mn-lt"/>
                </a:rPr>
                <a:t>        </a:t>
              </a:r>
              <a:r>
                <a:rPr lang="zh-CN" altLang="zh-CN" sz="1200" dirty="0">
                  <a:ln>
                    <a:noFill/>
                  </a:ln>
                  <a:solidFill>
                    <a:schemeClr val="bg1"/>
                  </a:solidFill>
                  <a:cs typeface="+mn-ea"/>
                  <a:sym typeface="+mn-lt"/>
                </a:rPr>
                <a:t>专利排他许可</a:t>
              </a:r>
            </a:p>
          </p:txBody>
        </p:sp>
        <p:sp>
          <p:nvSpPr>
            <p:cNvPr id="3" name="任意多边形"/>
            <p:cNvSpPr/>
            <p:nvPr/>
          </p:nvSpPr>
          <p:spPr bwMode="auto">
            <a:xfrm>
              <a:off x="3471" y="7139"/>
              <a:ext cx="1441" cy="108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FFFFFF"/>
            </a:solidFill>
            <a:ln>
              <a:noFill/>
            </a:ln>
            <a:effectLst/>
          </p:spPr>
          <p:txBody>
            <a:bodyPr lIns="19051" tIns="19051" rIns="19051" bIns="19051" anchor="ctr"/>
            <a:lstStyle/>
            <a:p>
              <a:pPr algn="ctr" defTabSz="228600"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汉仪君黑-45简" panose="020B0604020202020204" charset="-122"/>
                <a:ea typeface="汉仪君黑-45简" panose="020B0604020202020204" charset="-122"/>
                <a:cs typeface="汉仪君黑-45简" panose="020B0604020202020204" charset="-122"/>
                <a:sym typeface="汉仪君黑-45简" panose="020B0604020202020204" charset="-122"/>
              </a:endParaRPr>
            </a:p>
          </p:txBody>
        </p:sp>
        <p:sp>
          <p:nvSpPr>
            <p:cNvPr id="7" name="矩形 6"/>
            <p:cNvSpPr/>
            <p:nvPr/>
          </p:nvSpPr>
          <p:spPr>
            <a:xfrm>
              <a:off x="5433" y="793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p:cNvSpPr/>
            <p:nvPr>
              <p:custDataLst>
                <p:tags r:id="rId4"/>
              </p:custDataLst>
            </p:nvPr>
          </p:nvSpPr>
          <p:spPr>
            <a:xfrm>
              <a:off x="7333" y="7907"/>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p:cNvSpPr/>
            <p:nvPr>
              <p:custDataLst>
                <p:tags r:id="rId5"/>
              </p:custDataLst>
            </p:nvPr>
          </p:nvSpPr>
          <p:spPr>
            <a:xfrm>
              <a:off x="9308" y="793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p:cNvSpPr/>
            <p:nvPr>
              <p:custDataLst>
                <p:tags r:id="rId6"/>
              </p:custDataLst>
            </p:nvPr>
          </p:nvSpPr>
          <p:spPr>
            <a:xfrm>
              <a:off x="11183" y="793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矩形 11"/>
            <p:cNvSpPr/>
            <p:nvPr>
              <p:custDataLst>
                <p:tags r:id="rId7"/>
              </p:custDataLst>
            </p:nvPr>
          </p:nvSpPr>
          <p:spPr>
            <a:xfrm>
              <a:off x="5433" y="848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p:cNvSpPr/>
            <p:nvPr>
              <p:custDataLst>
                <p:tags r:id="rId8"/>
              </p:custDataLst>
            </p:nvPr>
          </p:nvSpPr>
          <p:spPr>
            <a:xfrm>
              <a:off x="5433" y="9057"/>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矩形 13"/>
            <p:cNvSpPr/>
            <p:nvPr>
              <p:custDataLst>
                <p:tags r:id="rId9"/>
              </p:custDataLst>
            </p:nvPr>
          </p:nvSpPr>
          <p:spPr>
            <a:xfrm>
              <a:off x="7783" y="848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5" name="矩形 14"/>
            <p:cNvSpPr/>
            <p:nvPr>
              <p:custDataLst>
                <p:tags r:id="rId10"/>
              </p:custDataLst>
            </p:nvPr>
          </p:nvSpPr>
          <p:spPr>
            <a:xfrm>
              <a:off x="7783" y="898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10283" y="8457"/>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矩形 16"/>
            <p:cNvSpPr/>
            <p:nvPr>
              <p:custDataLst>
                <p:tags r:id="rId12"/>
              </p:custDataLst>
            </p:nvPr>
          </p:nvSpPr>
          <p:spPr>
            <a:xfrm>
              <a:off x="10308" y="9032"/>
              <a:ext cx="302" cy="293"/>
            </a:xfrm>
            <a:prstGeom prst="rect">
              <a:avLst/>
            </a:prstGeom>
            <a:noFill/>
            <a:ln>
              <a:solidFill>
                <a:schemeClr val="bg1"/>
              </a:solidFill>
            </a:ln>
            <a:extLst>
              <a:ext uri="{909E8E84-426E-40DD-AFC4-6F175D3DCCD1}">
                <a14:hiddenFill xmlns:a14="http://schemas.microsoft.com/office/drawing/2010/main" xmlns="">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sp>
        <p:nvSpPr>
          <p:cNvPr id="18" name="文本框 17"/>
          <p:cNvSpPr txBox="1"/>
          <p:nvPr/>
        </p:nvSpPr>
        <p:spPr>
          <a:xfrm>
            <a:off x="6737350" y="1431290"/>
            <a:ext cx="5137150" cy="519430"/>
          </a:xfrm>
          <a:prstGeom prst="rect">
            <a:avLst/>
          </a:prstGeom>
          <a:noFill/>
        </p:spPr>
        <p:txBody>
          <a:bodyPr wrap="square" rtlCol="0" anchor="t">
            <a:noAutofit/>
          </a:bodyPr>
          <a:lstStyle/>
          <a:p>
            <a:pPr lvl="0" algn="l">
              <a:buClrTx/>
              <a:buSzTx/>
              <a:buFontTx/>
            </a:pPr>
            <a:r>
              <a:rPr lang="zh-CN" altLang="zh-CN" sz="2000" dirty="0">
                <a:solidFill>
                  <a:schemeClr val="bg1"/>
                </a:solidFill>
                <a:cs typeface="+mn-ea"/>
                <a:sym typeface="+mn-ea"/>
              </a:rPr>
              <a:t>二、技术落地广西的发展意愿和计划安排</a:t>
            </a:r>
          </a:p>
        </p:txBody>
      </p:sp>
    </p:spTree>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629275" y="2527300"/>
            <a:ext cx="5238750"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管理机制及团队建设</a:t>
            </a: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05</a:t>
            </a: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00150" y="1318260"/>
            <a:ext cx="9903460" cy="2110740"/>
            <a:chOff x="1987510" y="2045271"/>
            <a:chExt cx="8290006" cy="2767458"/>
          </a:xfrm>
        </p:grpSpPr>
        <p:sp>
          <p:nvSpPr>
            <p:cNvPr id="18" name="任意多边形"/>
            <p:cNvSpPr/>
            <p:nvPr/>
          </p:nvSpPr>
          <p:spPr bwMode="auto">
            <a:xfrm>
              <a:off x="1987510" y="2045271"/>
              <a:ext cx="5299889" cy="2767458"/>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18296F"/>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5pPr>
              <a:lvl6pPr marL="2286000" algn="l" defTabSz="914400" rtl="0" eaLnBrk="1" latinLnBrk="0" hangingPunct="1">
                <a:defRPr sz="1300" b="1" kern="1200">
                  <a:solidFill>
                    <a:srgbClr val="000000"/>
                  </a:solidFill>
                  <a:latin typeface="Arial" panose="020B0704020202020204" pitchFamily="34" charset="0"/>
                  <a:ea typeface="宋体" pitchFamily="2" charset="-122"/>
                  <a:cs typeface="+mn-cs"/>
                </a:defRPr>
              </a:lvl6pPr>
              <a:lvl7pPr marL="2743200" algn="l" defTabSz="914400" rtl="0" eaLnBrk="1" latinLnBrk="0" hangingPunct="1">
                <a:defRPr sz="1300" b="1" kern="1200">
                  <a:solidFill>
                    <a:srgbClr val="000000"/>
                  </a:solidFill>
                  <a:latin typeface="Arial" panose="020B0704020202020204" pitchFamily="34" charset="0"/>
                  <a:ea typeface="宋体" pitchFamily="2" charset="-122"/>
                  <a:cs typeface="+mn-cs"/>
                </a:defRPr>
              </a:lvl7pPr>
              <a:lvl8pPr marL="3200400" algn="l" defTabSz="914400" rtl="0" eaLnBrk="1" latinLnBrk="0" hangingPunct="1">
                <a:defRPr sz="1300" b="1" kern="1200">
                  <a:solidFill>
                    <a:srgbClr val="000000"/>
                  </a:solidFill>
                  <a:latin typeface="Arial" panose="020B0704020202020204" pitchFamily="34" charset="0"/>
                  <a:ea typeface="宋体" pitchFamily="2" charset="-122"/>
                  <a:cs typeface="+mn-cs"/>
                </a:defRPr>
              </a:lvl8pPr>
              <a:lvl9pPr marL="3657600" algn="l" defTabSz="914400" rtl="0" eaLnBrk="1" latinLnBrk="0" hangingPunct="1">
                <a:defRPr sz="1300" b="1" kern="1200">
                  <a:solidFill>
                    <a:srgbClr val="000000"/>
                  </a:solidFill>
                  <a:latin typeface="Arial" panose="020B0704020202020204" pitchFamily="34" charset="0"/>
                  <a:ea typeface="宋体" pitchFamily="2" charset="-122"/>
                  <a:cs typeface="+mn-cs"/>
                </a:defRPr>
              </a:lvl9pPr>
            </a:lstStyle>
            <a:p>
              <a:pPr algn="ctr" defTabSz="814705">
                <a:lnSpc>
                  <a:spcPct val="120000"/>
                </a:lnSpc>
                <a:defRPr/>
              </a:pPr>
              <a:endParaRPr lang="zh-CN" altLang="en-US" sz="2000" b="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Arial" panose="020B0704020202020204" pitchFamily="34" charset="0"/>
              </a:endParaRPr>
            </a:p>
          </p:txBody>
        </p:sp>
        <p:sp>
          <p:nvSpPr>
            <p:cNvPr id="19" name="任意多边形"/>
            <p:cNvSpPr/>
            <p:nvPr/>
          </p:nvSpPr>
          <p:spPr bwMode="auto">
            <a:xfrm flipH="1" flipV="1">
              <a:off x="4977627" y="2045271"/>
              <a:ext cx="5299889" cy="2767458"/>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18296F"/>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5pPr>
              <a:lvl6pPr marL="2286000" algn="l" defTabSz="914400" rtl="0" eaLnBrk="1" latinLnBrk="0" hangingPunct="1">
                <a:defRPr sz="1300" b="1" kern="1200">
                  <a:solidFill>
                    <a:srgbClr val="000000"/>
                  </a:solidFill>
                  <a:latin typeface="Arial" panose="020B0704020202020204" pitchFamily="34" charset="0"/>
                  <a:ea typeface="宋体" pitchFamily="2" charset="-122"/>
                  <a:cs typeface="+mn-cs"/>
                </a:defRPr>
              </a:lvl6pPr>
              <a:lvl7pPr marL="2743200" algn="l" defTabSz="914400" rtl="0" eaLnBrk="1" latinLnBrk="0" hangingPunct="1">
                <a:defRPr sz="1300" b="1" kern="1200">
                  <a:solidFill>
                    <a:srgbClr val="000000"/>
                  </a:solidFill>
                  <a:latin typeface="Arial" panose="020B0704020202020204" pitchFamily="34" charset="0"/>
                  <a:ea typeface="宋体" pitchFamily="2" charset="-122"/>
                  <a:cs typeface="+mn-cs"/>
                </a:defRPr>
              </a:lvl7pPr>
              <a:lvl8pPr marL="3200400" algn="l" defTabSz="914400" rtl="0" eaLnBrk="1" latinLnBrk="0" hangingPunct="1">
                <a:defRPr sz="1300" b="1" kern="1200">
                  <a:solidFill>
                    <a:srgbClr val="000000"/>
                  </a:solidFill>
                  <a:latin typeface="Arial" panose="020B0704020202020204" pitchFamily="34" charset="0"/>
                  <a:ea typeface="宋体" pitchFamily="2" charset="-122"/>
                  <a:cs typeface="+mn-cs"/>
                </a:defRPr>
              </a:lvl8pPr>
              <a:lvl9pPr marL="3657600" algn="l" defTabSz="914400" rtl="0" eaLnBrk="1" latinLnBrk="0" hangingPunct="1">
                <a:defRPr sz="1300" b="1" kern="1200">
                  <a:solidFill>
                    <a:srgbClr val="000000"/>
                  </a:solidFill>
                  <a:latin typeface="Arial" panose="020B0704020202020204" pitchFamily="34" charset="0"/>
                  <a:ea typeface="宋体" pitchFamily="2" charset="-122"/>
                  <a:cs typeface="+mn-cs"/>
                </a:defRPr>
              </a:lvl9pPr>
            </a:lstStyle>
            <a:p>
              <a:pPr algn="ctr" defTabSz="814705">
                <a:lnSpc>
                  <a:spcPct val="120000"/>
                </a:lnSpc>
                <a:defRPr/>
              </a:pPr>
              <a:endParaRPr lang="zh-CN" altLang="en-US" sz="2000" b="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Arial" panose="020B0704020202020204" pitchFamily="34" charset="0"/>
              </a:endParaRPr>
            </a:p>
          </p:txBody>
        </p:sp>
        <p:sp>
          <p:nvSpPr>
            <p:cNvPr id="20" name="矩形"/>
            <p:cNvSpPr>
              <a:spLocks noChangeArrowheads="1"/>
            </p:cNvSpPr>
            <p:nvPr/>
          </p:nvSpPr>
          <p:spPr bwMode="auto">
            <a:xfrm rot="18900000">
              <a:off x="2656507" y="2767907"/>
              <a:ext cx="1328069" cy="1328141"/>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5pPr>
              <a:lvl6pPr marL="2286000" algn="l" defTabSz="914400" rtl="0" eaLnBrk="1" latinLnBrk="0" hangingPunct="1">
                <a:defRPr sz="1300" b="1" kern="1200">
                  <a:solidFill>
                    <a:srgbClr val="000000"/>
                  </a:solidFill>
                  <a:latin typeface="Arial" panose="020B0704020202020204" pitchFamily="34" charset="0"/>
                  <a:ea typeface="宋体" pitchFamily="2" charset="-122"/>
                  <a:cs typeface="+mn-cs"/>
                </a:defRPr>
              </a:lvl6pPr>
              <a:lvl7pPr marL="2743200" algn="l" defTabSz="914400" rtl="0" eaLnBrk="1" latinLnBrk="0" hangingPunct="1">
                <a:defRPr sz="1300" b="1" kern="1200">
                  <a:solidFill>
                    <a:srgbClr val="000000"/>
                  </a:solidFill>
                  <a:latin typeface="Arial" panose="020B0704020202020204" pitchFamily="34" charset="0"/>
                  <a:ea typeface="宋体" pitchFamily="2" charset="-122"/>
                  <a:cs typeface="+mn-cs"/>
                </a:defRPr>
              </a:lvl7pPr>
              <a:lvl8pPr marL="3200400" algn="l" defTabSz="914400" rtl="0" eaLnBrk="1" latinLnBrk="0" hangingPunct="1">
                <a:defRPr sz="1300" b="1" kern="1200">
                  <a:solidFill>
                    <a:srgbClr val="000000"/>
                  </a:solidFill>
                  <a:latin typeface="Arial" panose="020B0704020202020204" pitchFamily="34" charset="0"/>
                  <a:ea typeface="宋体" pitchFamily="2" charset="-122"/>
                  <a:cs typeface="+mn-cs"/>
                </a:defRPr>
              </a:lvl8pPr>
              <a:lvl9pPr marL="3657600" algn="l" defTabSz="914400" rtl="0" eaLnBrk="1" latinLnBrk="0" hangingPunct="1">
                <a:defRPr sz="1300" b="1" kern="1200">
                  <a:solidFill>
                    <a:srgbClr val="000000"/>
                  </a:solidFill>
                  <a:latin typeface="Arial" panose="020B0704020202020204" pitchFamily="34" charset="0"/>
                  <a:ea typeface="宋体" pitchFamily="2" charset="-122"/>
                  <a:cs typeface="+mn-cs"/>
                </a:defRPr>
              </a:lvl9pPr>
            </a:lstStyle>
            <a:p>
              <a:pPr algn="ctr" defTabSz="814705">
                <a:lnSpc>
                  <a:spcPct val="120000"/>
                </a:lnSpc>
                <a:defRPr/>
              </a:pPr>
              <a:endParaRPr lang="zh-CN" altLang="en-US" sz="2000" b="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Arial" panose="020B0704020202020204" pitchFamily="34" charset="0"/>
              </a:endParaRPr>
            </a:p>
          </p:txBody>
        </p:sp>
        <p:sp>
          <p:nvSpPr>
            <p:cNvPr id="21" name="矩形"/>
            <p:cNvSpPr>
              <a:spLocks noChangeArrowheads="1"/>
            </p:cNvSpPr>
            <p:nvPr/>
          </p:nvSpPr>
          <p:spPr bwMode="auto">
            <a:xfrm rot="18900000">
              <a:off x="5461531" y="2767907"/>
              <a:ext cx="1328068" cy="1328141"/>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5pPr>
              <a:lvl6pPr marL="2286000" algn="l" defTabSz="914400" rtl="0" eaLnBrk="1" latinLnBrk="0" hangingPunct="1">
                <a:defRPr sz="1300" b="1" kern="1200">
                  <a:solidFill>
                    <a:srgbClr val="000000"/>
                  </a:solidFill>
                  <a:latin typeface="Arial" panose="020B0704020202020204" pitchFamily="34" charset="0"/>
                  <a:ea typeface="宋体" pitchFamily="2" charset="-122"/>
                  <a:cs typeface="+mn-cs"/>
                </a:defRPr>
              </a:lvl6pPr>
              <a:lvl7pPr marL="2743200" algn="l" defTabSz="914400" rtl="0" eaLnBrk="1" latinLnBrk="0" hangingPunct="1">
                <a:defRPr sz="1300" b="1" kern="1200">
                  <a:solidFill>
                    <a:srgbClr val="000000"/>
                  </a:solidFill>
                  <a:latin typeface="Arial" panose="020B0704020202020204" pitchFamily="34" charset="0"/>
                  <a:ea typeface="宋体" pitchFamily="2" charset="-122"/>
                  <a:cs typeface="+mn-cs"/>
                </a:defRPr>
              </a:lvl7pPr>
              <a:lvl8pPr marL="3200400" algn="l" defTabSz="914400" rtl="0" eaLnBrk="1" latinLnBrk="0" hangingPunct="1">
                <a:defRPr sz="1300" b="1" kern="1200">
                  <a:solidFill>
                    <a:srgbClr val="000000"/>
                  </a:solidFill>
                  <a:latin typeface="Arial" panose="020B0704020202020204" pitchFamily="34" charset="0"/>
                  <a:ea typeface="宋体" pitchFamily="2" charset="-122"/>
                  <a:cs typeface="+mn-cs"/>
                </a:defRPr>
              </a:lvl8pPr>
              <a:lvl9pPr marL="3657600" algn="l" defTabSz="914400" rtl="0" eaLnBrk="1" latinLnBrk="0" hangingPunct="1">
                <a:defRPr sz="1300" b="1" kern="1200">
                  <a:solidFill>
                    <a:srgbClr val="000000"/>
                  </a:solidFill>
                  <a:latin typeface="Arial" panose="020B0704020202020204" pitchFamily="34" charset="0"/>
                  <a:ea typeface="宋体" pitchFamily="2" charset="-122"/>
                  <a:cs typeface="+mn-cs"/>
                </a:defRPr>
              </a:lvl9pPr>
            </a:lstStyle>
            <a:p>
              <a:pPr algn="ctr" defTabSz="814705">
                <a:lnSpc>
                  <a:spcPct val="120000"/>
                </a:lnSpc>
                <a:defRPr/>
              </a:pPr>
              <a:endParaRPr lang="zh-CN" altLang="en-US" sz="2000" b="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Arial" panose="020B0704020202020204" pitchFamily="34" charset="0"/>
              </a:endParaRPr>
            </a:p>
          </p:txBody>
        </p:sp>
        <p:sp>
          <p:nvSpPr>
            <p:cNvPr id="22" name="矩形"/>
            <p:cNvSpPr>
              <a:spLocks noChangeArrowheads="1"/>
            </p:cNvSpPr>
            <p:nvPr/>
          </p:nvSpPr>
          <p:spPr bwMode="auto">
            <a:xfrm rot="18900000">
              <a:off x="8240747" y="2767907"/>
              <a:ext cx="1328068" cy="1328141"/>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704020202020204" pitchFamily="34" charset="0"/>
                  <a:ea typeface="宋体" pitchFamily="2" charset="-122"/>
                  <a:cs typeface="+mn-cs"/>
                </a:defRPr>
              </a:lvl5pPr>
              <a:lvl6pPr marL="2286000" algn="l" defTabSz="914400" rtl="0" eaLnBrk="1" latinLnBrk="0" hangingPunct="1">
                <a:defRPr sz="1300" b="1" kern="1200">
                  <a:solidFill>
                    <a:srgbClr val="000000"/>
                  </a:solidFill>
                  <a:latin typeface="Arial" panose="020B0704020202020204" pitchFamily="34" charset="0"/>
                  <a:ea typeface="宋体" pitchFamily="2" charset="-122"/>
                  <a:cs typeface="+mn-cs"/>
                </a:defRPr>
              </a:lvl6pPr>
              <a:lvl7pPr marL="2743200" algn="l" defTabSz="914400" rtl="0" eaLnBrk="1" latinLnBrk="0" hangingPunct="1">
                <a:defRPr sz="1300" b="1" kern="1200">
                  <a:solidFill>
                    <a:srgbClr val="000000"/>
                  </a:solidFill>
                  <a:latin typeface="Arial" panose="020B0704020202020204" pitchFamily="34" charset="0"/>
                  <a:ea typeface="宋体" pitchFamily="2" charset="-122"/>
                  <a:cs typeface="+mn-cs"/>
                </a:defRPr>
              </a:lvl7pPr>
              <a:lvl8pPr marL="3200400" algn="l" defTabSz="914400" rtl="0" eaLnBrk="1" latinLnBrk="0" hangingPunct="1">
                <a:defRPr sz="1300" b="1" kern="1200">
                  <a:solidFill>
                    <a:srgbClr val="000000"/>
                  </a:solidFill>
                  <a:latin typeface="Arial" panose="020B0704020202020204" pitchFamily="34" charset="0"/>
                  <a:ea typeface="宋体" pitchFamily="2" charset="-122"/>
                  <a:cs typeface="+mn-cs"/>
                </a:defRPr>
              </a:lvl8pPr>
              <a:lvl9pPr marL="3657600" algn="l" defTabSz="914400" rtl="0" eaLnBrk="1" latinLnBrk="0" hangingPunct="1">
                <a:defRPr sz="1300" b="1" kern="1200">
                  <a:solidFill>
                    <a:srgbClr val="000000"/>
                  </a:solidFill>
                  <a:latin typeface="Arial" panose="020B0704020202020204" pitchFamily="34" charset="0"/>
                  <a:ea typeface="宋体" pitchFamily="2" charset="-122"/>
                  <a:cs typeface="+mn-cs"/>
                </a:defRPr>
              </a:lvl9pPr>
            </a:lstStyle>
            <a:p>
              <a:pPr algn="ctr" defTabSz="814705">
                <a:lnSpc>
                  <a:spcPct val="120000"/>
                </a:lnSpc>
                <a:defRPr/>
              </a:pPr>
              <a:endParaRPr lang="zh-CN" altLang="en-US" sz="2000" b="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Arial" panose="020B0704020202020204" pitchFamily="34" charset="0"/>
              </a:endParaRPr>
            </a:p>
          </p:txBody>
        </p:sp>
        <p:sp>
          <p:nvSpPr>
            <p:cNvPr id="29" name="矩形 28"/>
            <p:cNvSpPr/>
            <p:nvPr/>
          </p:nvSpPr>
          <p:spPr>
            <a:xfrm>
              <a:off x="4977993" y="3198379"/>
              <a:ext cx="2198478" cy="603612"/>
            </a:xfrm>
            <a:prstGeom prst="rect">
              <a:avLst/>
            </a:prstGeom>
          </p:spPr>
          <p:txBody>
            <a:bodyPr wrap="square">
              <a:spAutoFit/>
            </a:bodyPr>
            <a:lstStyle/>
            <a:p>
              <a:pPr algn="ctr"/>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汉仪君黑-45简" panose="020B0604020202020204" charset="-122"/>
                </a:rPr>
                <a:t>二、外部资源情况</a:t>
              </a:r>
            </a:p>
          </p:txBody>
        </p:sp>
        <p:sp>
          <p:nvSpPr>
            <p:cNvPr id="30" name="矩形 29"/>
            <p:cNvSpPr/>
            <p:nvPr/>
          </p:nvSpPr>
          <p:spPr>
            <a:xfrm>
              <a:off x="1997486" y="3198365"/>
              <a:ext cx="2621280" cy="603612"/>
            </a:xfrm>
            <a:prstGeom prst="rect">
              <a:avLst/>
            </a:prstGeom>
          </p:spPr>
          <p:txBody>
            <a:bodyPr wrap="square">
              <a:spAutoFit/>
            </a:bodyPr>
            <a:lstStyle/>
            <a:p>
              <a:pPr algn="ctr"/>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汉仪君黑-45简" panose="020B0604020202020204" charset="-122"/>
                </a:rPr>
                <a:t>一、团队建设情况</a:t>
              </a:r>
            </a:p>
          </p:txBody>
        </p:sp>
        <p:sp>
          <p:nvSpPr>
            <p:cNvPr id="31" name="矩形 30"/>
            <p:cNvSpPr/>
            <p:nvPr/>
          </p:nvSpPr>
          <p:spPr>
            <a:xfrm>
              <a:off x="7864824" y="3198379"/>
              <a:ext cx="2199010" cy="603612"/>
            </a:xfrm>
            <a:prstGeom prst="rect">
              <a:avLst/>
            </a:prstGeom>
          </p:spPr>
          <p:txBody>
            <a:bodyPr wrap="square">
              <a:spAutoFit/>
            </a:bodyPr>
            <a:lstStyle/>
            <a:p>
              <a:pPr algn="ctr"/>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汉仪君黑-45简" panose="020B0604020202020204" charset="-122"/>
                </a:rPr>
                <a:t>三、管理机制建设</a:t>
              </a:r>
            </a:p>
          </p:txBody>
        </p:sp>
      </p:grpSp>
      <p:sp>
        <p:nvSpPr>
          <p:cNvPr id="42" name="文本框"/>
          <p:cNvSpPr>
            <a:spLocks noChangeArrowheads="1"/>
          </p:cNvSpPr>
          <p:nvPr>
            <p:custDataLst>
              <p:tags r:id="rId1"/>
            </p:custDataLst>
          </p:nvPr>
        </p:nvSpPr>
        <p:spPr bwMode="auto">
          <a:xfrm>
            <a:off x="975995" y="4062730"/>
            <a:ext cx="3005455" cy="14770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l" eaLnBrk="1" hangingPunct="1">
              <a:lnSpc>
                <a:spcPct val="150000"/>
              </a:lnSpc>
            </a:pPr>
            <a:r>
              <a:rPr lang="zh-CN" altLang="en-US" sz="16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从团队的组织架构、知识结构、分工协作、合作机制、人员的能力和经验、团队成员的稳定性等方面进行阐述</a:t>
            </a:r>
          </a:p>
        </p:txBody>
      </p:sp>
      <p:sp>
        <p:nvSpPr>
          <p:cNvPr id="6" name="文本框"/>
          <p:cNvSpPr>
            <a:spLocks noChangeArrowheads="1"/>
          </p:cNvSpPr>
          <p:nvPr>
            <p:custDataLst>
              <p:tags r:id="rId2"/>
            </p:custDataLst>
          </p:nvPr>
        </p:nvSpPr>
        <p:spPr bwMode="auto">
          <a:xfrm>
            <a:off x="4815840" y="4161790"/>
            <a:ext cx="2784475" cy="1107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l" eaLnBrk="1" hangingPunct="1">
              <a:lnSpc>
                <a:spcPct val="150000"/>
              </a:lnSpc>
            </a:pPr>
            <a:r>
              <a:rPr lang="zh-CN" altLang="en-US" sz="16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阐述支撑项目发展的合作伙伴等外部资源的使用及与项目关系等情况</a:t>
            </a:r>
            <a:r>
              <a:rPr lang="zh-CN" altLang="en-US" sz="1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a:t>
            </a:r>
          </a:p>
        </p:txBody>
      </p:sp>
      <p:sp>
        <p:nvSpPr>
          <p:cNvPr id="10" name="文本框"/>
          <p:cNvSpPr>
            <a:spLocks noChangeArrowheads="1"/>
          </p:cNvSpPr>
          <p:nvPr>
            <p:custDataLst>
              <p:tags r:id="rId3"/>
            </p:custDataLst>
          </p:nvPr>
        </p:nvSpPr>
        <p:spPr bwMode="auto">
          <a:xfrm>
            <a:off x="8290560" y="4174490"/>
            <a:ext cx="2626995" cy="1107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l" eaLnBrk="1" hangingPunct="1">
              <a:lnSpc>
                <a:spcPct val="150000"/>
              </a:lnSpc>
            </a:pPr>
            <a:r>
              <a:rPr lang="zh-CN" altLang="en-US" sz="16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阐述是否有专利转化机制、是否完成专利转化前自我评估、是否有风险预警机制。</a:t>
            </a:r>
          </a:p>
        </p:txBody>
      </p:sp>
      <p:sp>
        <p:nvSpPr>
          <p:cNvPr id="11" name="TextBox 2"/>
          <p:cNvSpPr txBox="1"/>
          <p:nvPr>
            <p:custDataLst>
              <p:tags r:id="rId4"/>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12" name="直接连接符 11"/>
          <p:cNvCxnSpPr/>
          <p:nvPr>
            <p:custDataLst>
              <p:tags r:id="rId5"/>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600" advTm="5000">
        <p14:prism isInverted="1"/>
      </p:transition>
    </mc:Choice>
    <mc:Fallback>
      <p:transition spd="slow" advTm="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629275" y="2527300"/>
            <a:ext cx="5238750"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smtClean="0">
                <a:solidFill>
                  <a:schemeClr val="bg1"/>
                </a:solidFill>
                <a:latin typeface="汉仪雅酷黑简" panose="00020600040101010101" charset="-122"/>
                <a:ea typeface="汉仪雅酷黑简" panose="00020600040101010101" charset="-122"/>
                <a:cs typeface="汉仪君黑-45简" panose="020B0604020202020204" charset="-122"/>
                <a:sym typeface="+mn-ea"/>
              </a:rPr>
              <a:t>风险控制</a:t>
            </a:r>
            <a:endPar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endParaRP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smtClean="0">
                <a:solidFill>
                  <a:schemeClr val="bg1"/>
                </a:solidFill>
                <a:latin typeface="汉仪君黑-45简" panose="020B0604020202020204" charset="-122"/>
                <a:ea typeface="汉仪君黑-45简" panose="020B0604020202020204" charset="-122"/>
                <a:cs typeface="汉仪君黑-45简" panose="020B0604020202020204" charset="-122"/>
                <a:sym typeface="+mn-ea"/>
              </a:rPr>
              <a:t>06</a:t>
            </a:r>
            <a:endPar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endParaRP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p:cNvSpPr/>
          <p:nvPr/>
        </p:nvSpPr>
        <p:spPr>
          <a:xfrm>
            <a:off x="1451813" y="1629462"/>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01</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20" name="文本框"/>
          <p:cNvSpPr/>
          <p:nvPr/>
        </p:nvSpPr>
        <p:spPr>
          <a:xfrm>
            <a:off x="1479546" y="2921052"/>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02</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22" name="文本框"/>
          <p:cNvSpPr/>
          <p:nvPr/>
        </p:nvSpPr>
        <p:spPr>
          <a:xfrm>
            <a:off x="1479338" y="4347262"/>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03</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24" name="文本框"/>
          <p:cNvSpPr/>
          <p:nvPr/>
        </p:nvSpPr>
        <p:spPr>
          <a:xfrm>
            <a:off x="6474675" y="1629462"/>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04</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31" name="文本框"/>
          <p:cNvSpPr>
            <a:spLocks noChangeArrowheads="1"/>
          </p:cNvSpPr>
          <p:nvPr>
            <p:custDataLst>
              <p:tags r:id="rId1"/>
            </p:custDataLst>
          </p:nvPr>
        </p:nvSpPr>
        <p:spPr bwMode="auto">
          <a:xfrm>
            <a:off x="2736850" y="1768475"/>
            <a:ext cx="19119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专利转化风险</a:t>
            </a:r>
          </a:p>
        </p:txBody>
      </p:sp>
      <p:sp>
        <p:nvSpPr>
          <p:cNvPr id="6" name="文本框"/>
          <p:cNvSpPr>
            <a:spLocks noChangeArrowheads="1"/>
          </p:cNvSpPr>
          <p:nvPr>
            <p:custDataLst>
              <p:tags r:id="rId2"/>
            </p:custDataLst>
          </p:nvPr>
        </p:nvSpPr>
        <p:spPr bwMode="auto">
          <a:xfrm>
            <a:off x="2736560" y="3060065"/>
            <a:ext cx="1353042"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政策风险</a:t>
            </a:r>
          </a:p>
        </p:txBody>
      </p:sp>
      <p:sp>
        <p:nvSpPr>
          <p:cNvPr id="11" name="文本框"/>
          <p:cNvSpPr>
            <a:spLocks noChangeArrowheads="1"/>
          </p:cNvSpPr>
          <p:nvPr>
            <p:custDataLst>
              <p:tags r:id="rId3"/>
            </p:custDataLst>
          </p:nvPr>
        </p:nvSpPr>
        <p:spPr bwMode="auto">
          <a:xfrm>
            <a:off x="2736850" y="4324985"/>
            <a:ext cx="19119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技术开发风险</a:t>
            </a:r>
          </a:p>
        </p:txBody>
      </p:sp>
      <p:sp>
        <p:nvSpPr>
          <p:cNvPr id="14" name="文本框"/>
          <p:cNvSpPr>
            <a:spLocks noChangeArrowheads="1"/>
          </p:cNvSpPr>
          <p:nvPr>
            <p:custDataLst>
              <p:tags r:id="rId4"/>
            </p:custDataLst>
          </p:nvPr>
        </p:nvSpPr>
        <p:spPr bwMode="auto">
          <a:xfrm>
            <a:off x="8157845" y="1783715"/>
            <a:ext cx="19119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经营管理风险</a:t>
            </a:r>
          </a:p>
        </p:txBody>
      </p:sp>
      <p:sp>
        <p:nvSpPr>
          <p:cNvPr id="2" name="TextBox 2"/>
          <p:cNvSpPr txBox="1"/>
          <p:nvPr>
            <p:custDataLst>
              <p:tags r:id="rId5"/>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3" name="直接连接符 2"/>
          <p:cNvCxnSpPr/>
          <p:nvPr>
            <p:custDataLst>
              <p:tags r:id="rId6"/>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文本框"/>
          <p:cNvSpPr/>
          <p:nvPr>
            <p:custDataLst>
              <p:tags r:id="rId8"/>
            </p:custDataLst>
          </p:nvPr>
        </p:nvSpPr>
        <p:spPr>
          <a:xfrm>
            <a:off x="6475310" y="2921052"/>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05</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5" name="文本框"/>
          <p:cNvSpPr/>
          <p:nvPr>
            <p:custDataLst>
              <p:tags r:id="rId9"/>
            </p:custDataLst>
          </p:nvPr>
        </p:nvSpPr>
        <p:spPr>
          <a:xfrm>
            <a:off x="6474675" y="4325037"/>
            <a:ext cx="508218" cy="508221"/>
          </a:xfrm>
          <a:prstGeom prst="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r>
              <a:rPr lang="en-US" sz="1600" b="1" dirty="0">
                <a:latin typeface="汉仪君黑-45简" panose="020B0604020202020204" charset="-122"/>
                <a:ea typeface="汉仪君黑-45简" panose="020B0604020202020204" charset="-122"/>
                <a:cs typeface="汉仪君黑-45简" panose="020B0604020202020204" charset="-122"/>
              </a:rPr>
              <a:t>06</a:t>
            </a:r>
            <a:endParaRPr lang="th-TH" sz="1600" b="1" dirty="0">
              <a:latin typeface="汉仪君黑-45简" panose="020B0604020202020204" charset="-122"/>
              <a:ea typeface="汉仪君黑-45简" panose="020B0604020202020204" charset="-122"/>
              <a:cs typeface="汉仪君黑-45简" panose="020B0604020202020204" charset="-122"/>
            </a:endParaRPr>
          </a:p>
        </p:txBody>
      </p:sp>
      <p:sp>
        <p:nvSpPr>
          <p:cNvPr id="8" name="文本框"/>
          <p:cNvSpPr>
            <a:spLocks noChangeArrowheads="1"/>
          </p:cNvSpPr>
          <p:nvPr>
            <p:custDataLst>
              <p:tags r:id="rId10"/>
            </p:custDataLst>
          </p:nvPr>
        </p:nvSpPr>
        <p:spPr bwMode="auto">
          <a:xfrm>
            <a:off x="8158190" y="3060065"/>
            <a:ext cx="1353042"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生产风险</a:t>
            </a:r>
          </a:p>
        </p:txBody>
      </p:sp>
      <p:sp>
        <p:nvSpPr>
          <p:cNvPr id="10" name="文本框"/>
          <p:cNvSpPr>
            <a:spLocks noChangeArrowheads="1"/>
          </p:cNvSpPr>
          <p:nvPr>
            <p:custDataLst>
              <p:tags r:id="rId11"/>
            </p:custDataLst>
          </p:nvPr>
        </p:nvSpPr>
        <p:spPr bwMode="auto">
          <a:xfrm>
            <a:off x="8158190" y="4219575"/>
            <a:ext cx="1353042"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ctr"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财务风险</a:t>
            </a:r>
          </a:p>
        </p:txBody>
      </p:sp>
    </p:spTree>
  </p:cSld>
  <p:clrMapOvr>
    <a:masterClrMapping/>
  </p:clrMapOvr>
  <mc:AlternateContent xmlns:mc="http://schemas.openxmlformats.org/markup-compatibility/2006">
    <mc:Choice xmlns:p14="http://schemas.microsoft.com/office/powerpoint/2010/main" xmlns="" Requires="p14">
      <p:transition spd="slow" p14:dur="1600" advTm="5000">
        <p14:prism isInverted="1"/>
      </p:transition>
    </mc:Choice>
    <mc:Fallback>
      <p:transition spd="slow"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8797879879877"/>
          <p:cNvPicPr>
            <a:picLocks noChangeAspect="1"/>
          </p:cNvPicPr>
          <p:nvPr/>
        </p:nvPicPr>
        <p:blipFill>
          <a:blip r:embed="rId5" cstate="print"/>
          <a:stretch>
            <a:fillRect/>
          </a:stretch>
        </p:blipFill>
        <p:spPr>
          <a:xfrm>
            <a:off x="0" y="0"/>
            <a:ext cx="12192000" cy="6856730"/>
          </a:xfrm>
          <a:prstGeom prst="rect">
            <a:avLst/>
          </a:prstGeom>
        </p:spPr>
      </p:pic>
      <p:sp>
        <p:nvSpPr>
          <p:cNvPr id="6" name="任意多边形 5"/>
          <p:cNvSpPr/>
          <p:nvPr/>
        </p:nvSpPr>
        <p:spPr>
          <a:xfrm>
            <a:off x="954405" y="1090295"/>
            <a:ext cx="1525270" cy="3722370"/>
          </a:xfrm>
          <a:custGeom>
            <a:avLst/>
            <a:gdLst>
              <a:gd name="connsiteX0" fmla="*/ 2753 w 2753"/>
              <a:gd name="connsiteY0" fmla="*/ 614 h 6895"/>
              <a:gd name="connsiteX1" fmla="*/ 1570 w 2753"/>
              <a:gd name="connsiteY1" fmla="*/ 0 h 6895"/>
              <a:gd name="connsiteX2" fmla="*/ 0 w 2753"/>
              <a:gd name="connsiteY2" fmla="*/ 0 h 6895"/>
              <a:gd name="connsiteX3" fmla="*/ 0 w 2753"/>
              <a:gd name="connsiteY3" fmla="*/ 6895 h 6895"/>
              <a:gd name="connsiteX4" fmla="*/ 1593 w 2753"/>
              <a:gd name="connsiteY4" fmla="*/ 6895 h 6895"/>
              <a:gd name="connsiteX5" fmla="*/ 1593 w 2753"/>
              <a:gd name="connsiteY5" fmla="*/ 6320 h 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 h="6895">
                <a:moveTo>
                  <a:pt x="2753" y="614"/>
                </a:moveTo>
                <a:lnTo>
                  <a:pt x="1570" y="0"/>
                </a:lnTo>
                <a:lnTo>
                  <a:pt x="0" y="0"/>
                </a:lnTo>
                <a:lnTo>
                  <a:pt x="0" y="6895"/>
                </a:lnTo>
                <a:lnTo>
                  <a:pt x="1593" y="6895"/>
                </a:lnTo>
                <a:lnTo>
                  <a:pt x="1593" y="63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君黑-45简" panose="020B0604020202020204" charset="-122"/>
            </a:endParaRPr>
          </a:p>
        </p:txBody>
      </p:sp>
      <p:sp>
        <p:nvSpPr>
          <p:cNvPr id="3" name="文本框"/>
          <p:cNvSpPr>
            <a:spLocks noChangeArrowheads="1"/>
          </p:cNvSpPr>
          <p:nvPr>
            <p:custDataLst>
              <p:tags r:id="rId1"/>
            </p:custDataLst>
          </p:nvPr>
        </p:nvSpPr>
        <p:spPr bwMode="auto">
          <a:xfrm>
            <a:off x="1144904" y="2058670"/>
            <a:ext cx="11047095" cy="1750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oAutofit/>
          </a:bodyPr>
          <a:lstStyle/>
          <a:p>
            <a:pPr>
              <a:buFont typeface="汉仪君黑-45简" panose="020B0604020202020204" charset="-122"/>
              <a:buNone/>
            </a:pPr>
            <a:r>
              <a:rPr lang="zh-CN" altLang="en-US" sz="8000" dirty="0" smtClean="0">
                <a:solidFill>
                  <a:schemeClr val="bg1"/>
                </a:solidFill>
                <a:latin typeface="汉仪君黑-45简" panose="020B0604020202020204" charset="-122"/>
                <a:ea typeface="汉仪君黑-45简" panose="020B0604020202020204" charset="-122"/>
                <a:cs typeface="汉仪君黑-45简" panose="020B0604020202020204" charset="-122"/>
                <a:sym typeface="汉仪君黑-45简" panose="020B0604020202020204" charset="-122"/>
              </a:rPr>
              <a:t>感谢</a:t>
            </a:r>
            <a:r>
              <a:rPr lang="zh-CN" altLang="en-US" sz="8000" dirty="0" smtClean="0">
                <a:solidFill>
                  <a:schemeClr val="bg1"/>
                </a:solidFill>
                <a:latin typeface="汉仪君黑-45简" panose="020B0604020202020204" charset="-122"/>
                <a:ea typeface="汉仪君黑-45简" panose="020B0604020202020204" charset="-122"/>
                <a:cs typeface="汉仪君黑-45简" panose="020B0604020202020204" charset="-122"/>
                <a:sym typeface="汉仪君黑-45简" panose="020B0604020202020204" charset="-122"/>
              </a:rPr>
              <a:t>倾听，敬请点评！</a:t>
            </a:r>
            <a:endParaRPr lang="zh-CN" altLang="en-US" sz="8000" dirty="0">
              <a:solidFill>
                <a:schemeClr val="bg1"/>
              </a:solidFill>
              <a:latin typeface="汉仪君黑-45简" panose="020B0604020202020204" charset="-122"/>
              <a:ea typeface="汉仪君黑-45简" panose="020B0604020202020204" charset="-122"/>
              <a:cs typeface="汉仪君黑-45简" panose="020B0604020202020204" charset="-122"/>
              <a:sym typeface="汉仪君黑-45简" panose="020B0604020202020204" charset="-122"/>
            </a:endParaRPr>
          </a:p>
        </p:txBody>
      </p:sp>
      <p:sp>
        <p:nvSpPr>
          <p:cNvPr id="8" name="文本框"/>
          <p:cNvSpPr txBox="1">
            <a:spLocks noChangeArrowheads="1"/>
          </p:cNvSpPr>
          <p:nvPr>
            <p:custDataLst>
              <p:tags r:id="rId2"/>
            </p:custDataLst>
          </p:nvPr>
        </p:nvSpPr>
        <p:spPr bwMode="auto">
          <a:xfrm>
            <a:off x="1398270" y="3921125"/>
            <a:ext cx="4763135" cy="595630"/>
          </a:xfrm>
          <a:prstGeom prst="rect">
            <a:avLst/>
          </a:prstGeom>
          <a:solidFill>
            <a:srgbClr val="18296F"/>
          </a:solidFill>
          <a:ln>
            <a:noFill/>
          </a:ln>
          <a:effectLst/>
        </p:spPr>
        <p:txBody>
          <a:bodyPr vert="horz" wrap="square" lIns="91416" tIns="45708" rIns="91416" bIns="45708"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0" dirty="0">
                <a:solidFill>
                  <a:schemeClr val="bg1"/>
                </a:solidFill>
                <a:latin typeface="汉仪君黑-45简" panose="020B0604020202020204" charset="-122"/>
                <a:ea typeface="汉仪君黑-45简" panose="020B0604020202020204" charset="-122"/>
                <a:cs typeface="+mn-ea"/>
                <a:sym typeface="+mn-lt"/>
              </a:rPr>
              <a:t>参赛团队：</a:t>
            </a:r>
            <a:r>
              <a:rPr lang="en-US" altLang="zh-CN" sz="2000" b="0" dirty="0">
                <a:solidFill>
                  <a:schemeClr val="bg1"/>
                </a:solidFill>
                <a:latin typeface="汉仪君黑-45简" panose="020B0604020202020204" charset="-122"/>
                <a:ea typeface="汉仪君黑-45简" panose="020B0604020202020204" charset="-122"/>
                <a:cs typeface="+mn-ea"/>
                <a:sym typeface="+mn-lt"/>
              </a:rPr>
              <a:t>xxx  </a:t>
            </a:r>
            <a:r>
              <a:rPr lang="zh-CN" altLang="en-US" sz="2000" b="0" dirty="0">
                <a:solidFill>
                  <a:schemeClr val="bg1"/>
                </a:solidFill>
                <a:latin typeface="汉仪君黑-45简" panose="020B0604020202020204" charset="-122"/>
                <a:ea typeface="汉仪君黑-45简" panose="020B0604020202020204" charset="-122"/>
                <a:cs typeface="+mn-ea"/>
                <a:sym typeface="+mn-lt"/>
              </a:rPr>
              <a:t>负责人：</a:t>
            </a:r>
            <a:r>
              <a:rPr lang="en-US" altLang="zh-CN" sz="2000" b="0" dirty="0">
                <a:solidFill>
                  <a:schemeClr val="bg1"/>
                </a:solidFill>
                <a:latin typeface="汉仪君黑-45简" panose="020B0604020202020204" charset="-122"/>
                <a:ea typeface="汉仪君黑-45简" panose="020B0604020202020204" charset="-122"/>
                <a:cs typeface="+mn-ea"/>
                <a:sym typeface="+mn-lt"/>
              </a:rPr>
              <a:t>XXX</a:t>
            </a:r>
          </a:p>
        </p:txBody>
      </p:sp>
    </p:spTree>
  </p:cSld>
  <p:clrMapOvr>
    <a:masterClrMapping/>
  </p:clrMapOvr>
  <p:timing>
    <p:tnLst>
      <p:par>
        <p:cTn id="1" dur="indefinite" restart="never" nodeType="tmRoot"/>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7"/>
          <p:cNvSpPr txBox="1"/>
          <p:nvPr/>
        </p:nvSpPr>
        <p:spPr>
          <a:xfrm>
            <a:off x="5076876" y="247418"/>
            <a:ext cx="1875155" cy="1014730"/>
          </a:xfrm>
          <a:prstGeom prst="rect">
            <a:avLst/>
          </a:prstGeom>
          <a:noFill/>
        </p:spPr>
        <p:txBody>
          <a:bodyPr wrap="none" rtlCol="0">
            <a:spAutoFit/>
          </a:bodyPr>
          <a:lstStyle/>
          <a:p>
            <a:r>
              <a:rPr lang="zh-CN" altLang="en-US" sz="6000" spc="-150" dirty="0">
                <a:solidFill>
                  <a:schemeClr val="bg1"/>
                </a:solidFill>
                <a:latin typeface="汉仪雅酷黑简" panose="00020600040101010101" charset="-122"/>
                <a:ea typeface="汉仪雅酷黑简" panose="00020600040101010101" charset="-122"/>
                <a:cs typeface="汉仪雅酷黑简" panose="00020600040101010101" charset="-122"/>
              </a:rPr>
              <a:t>目 录</a:t>
            </a:r>
          </a:p>
        </p:txBody>
      </p:sp>
      <p:sp>
        <p:nvSpPr>
          <p:cNvPr id="9" name="椭圆 8"/>
          <p:cNvSpPr/>
          <p:nvPr/>
        </p:nvSpPr>
        <p:spPr>
          <a:xfrm>
            <a:off x="1724386" y="2237740"/>
            <a:ext cx="726418"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1</a:t>
            </a:r>
          </a:p>
        </p:txBody>
      </p:sp>
      <p:sp>
        <p:nvSpPr>
          <p:cNvPr id="10" name="文本框 9"/>
          <p:cNvSpPr txBox="1"/>
          <p:nvPr/>
        </p:nvSpPr>
        <p:spPr>
          <a:xfrm>
            <a:off x="2476861" y="2209165"/>
            <a:ext cx="3882844"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rPr>
              <a:t>专利价值</a:t>
            </a:r>
          </a:p>
        </p:txBody>
      </p:sp>
      <p:sp>
        <p:nvSpPr>
          <p:cNvPr id="12" name="椭圆 11"/>
          <p:cNvSpPr/>
          <p:nvPr/>
        </p:nvSpPr>
        <p:spPr>
          <a:xfrm>
            <a:off x="1724386" y="3460750"/>
            <a:ext cx="726418"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3</a:t>
            </a:r>
          </a:p>
        </p:txBody>
      </p:sp>
      <p:sp>
        <p:nvSpPr>
          <p:cNvPr id="13" name="文本框 12"/>
          <p:cNvSpPr txBox="1"/>
          <p:nvPr/>
        </p:nvSpPr>
        <p:spPr>
          <a:xfrm>
            <a:off x="2476861" y="3599815"/>
            <a:ext cx="3632090"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rPr>
              <a:t>市场转化能力</a:t>
            </a:r>
          </a:p>
        </p:txBody>
      </p:sp>
      <p:sp>
        <p:nvSpPr>
          <p:cNvPr id="15" name="椭圆 14"/>
          <p:cNvSpPr/>
          <p:nvPr/>
        </p:nvSpPr>
        <p:spPr>
          <a:xfrm>
            <a:off x="6805760" y="2188845"/>
            <a:ext cx="660400"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2</a:t>
            </a:r>
          </a:p>
        </p:txBody>
      </p:sp>
      <p:sp>
        <p:nvSpPr>
          <p:cNvPr id="16" name="文本框 15"/>
          <p:cNvSpPr txBox="1"/>
          <p:nvPr/>
        </p:nvSpPr>
        <p:spPr>
          <a:xfrm>
            <a:off x="7558235" y="2154555"/>
            <a:ext cx="3499485"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rPr>
              <a:t>技术能力</a:t>
            </a:r>
          </a:p>
        </p:txBody>
      </p:sp>
      <p:sp>
        <p:nvSpPr>
          <p:cNvPr id="18" name="椭圆 17"/>
          <p:cNvSpPr/>
          <p:nvPr/>
        </p:nvSpPr>
        <p:spPr>
          <a:xfrm>
            <a:off x="6805760" y="3557905"/>
            <a:ext cx="660400"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4</a:t>
            </a:r>
          </a:p>
        </p:txBody>
      </p:sp>
      <p:sp>
        <p:nvSpPr>
          <p:cNvPr id="19" name="文本框 18"/>
          <p:cNvSpPr txBox="1"/>
          <p:nvPr/>
        </p:nvSpPr>
        <p:spPr>
          <a:xfrm>
            <a:off x="7558235" y="3587750"/>
            <a:ext cx="3302000"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落桂计划</a:t>
            </a:r>
          </a:p>
        </p:txBody>
      </p:sp>
      <p:sp>
        <p:nvSpPr>
          <p:cNvPr id="2" name="椭圆 1"/>
          <p:cNvSpPr/>
          <p:nvPr>
            <p:custDataLst>
              <p:tags r:id="rId1"/>
            </p:custDataLst>
          </p:nvPr>
        </p:nvSpPr>
        <p:spPr>
          <a:xfrm>
            <a:off x="1724386" y="4915535"/>
            <a:ext cx="726418"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5</a:t>
            </a:r>
          </a:p>
        </p:txBody>
      </p:sp>
      <p:sp>
        <p:nvSpPr>
          <p:cNvPr id="6" name="椭圆 5"/>
          <p:cNvSpPr/>
          <p:nvPr>
            <p:custDataLst>
              <p:tags r:id="rId2"/>
            </p:custDataLst>
          </p:nvPr>
        </p:nvSpPr>
        <p:spPr>
          <a:xfrm>
            <a:off x="6805760" y="4926965"/>
            <a:ext cx="660400" cy="660400"/>
          </a:xfrm>
          <a:prstGeom prst="ellipse">
            <a:avLst/>
          </a:prstGeom>
          <a:solidFill>
            <a:srgbClr val="1829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400" spc="-150" dirty="0">
                <a:solidFill>
                  <a:schemeClr val="bg1"/>
                </a:solidFill>
                <a:latin typeface="+mn-ea"/>
                <a:cs typeface="汉仪君黑-45简" panose="020B0604020202020204" charset="-122"/>
              </a:rPr>
              <a:t>6</a:t>
            </a:r>
          </a:p>
        </p:txBody>
      </p:sp>
      <p:sp>
        <p:nvSpPr>
          <p:cNvPr id="7" name="文本框 6"/>
          <p:cNvSpPr txBox="1"/>
          <p:nvPr>
            <p:custDataLst>
              <p:tags r:id="rId3"/>
            </p:custDataLst>
          </p:nvPr>
        </p:nvSpPr>
        <p:spPr>
          <a:xfrm>
            <a:off x="2476860" y="4915535"/>
            <a:ext cx="4374513"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400" dirty="0" smtClean="0">
                <a:solidFill>
                  <a:schemeClr val="bg1"/>
                </a:solidFill>
                <a:latin typeface="汉仪雅酷黑简" panose="00020600040101010101" charset="-122"/>
                <a:ea typeface="汉仪雅酷黑简" panose="00020600040101010101" charset="-122"/>
                <a:cs typeface="汉仪君黑-45简" panose="020B0604020202020204" charset="-122"/>
                <a:sym typeface="+mn-ea"/>
              </a:rPr>
              <a:t>管理机制及团队建设</a:t>
            </a:r>
            <a:endPar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sym typeface="+mn-ea"/>
            </a:endParaRPr>
          </a:p>
        </p:txBody>
      </p:sp>
      <p:sp>
        <p:nvSpPr>
          <p:cNvPr id="11" name="文本框 10"/>
          <p:cNvSpPr txBox="1"/>
          <p:nvPr>
            <p:custDataLst>
              <p:tags r:id="rId4"/>
            </p:custDataLst>
          </p:nvPr>
        </p:nvSpPr>
        <p:spPr>
          <a:xfrm>
            <a:off x="7685235" y="4940935"/>
            <a:ext cx="3302000" cy="615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风险控制</a:t>
            </a:r>
          </a:p>
        </p:txBody>
      </p:sp>
    </p:spTree>
  </p:cSld>
  <p:clrMapOvr>
    <a:masterClrMapping/>
  </p:clrMapOvr>
  <p:timing>
    <p:tnLst>
      <p:par>
        <p:cTn id="1" dur="indefinite" restart="never" nodeType="tmRoot"/>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502275" y="2660650"/>
            <a:ext cx="420052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专利价值</a:t>
            </a: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01</a:t>
            </a: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56462" y="2082863"/>
            <a:ext cx="1763873"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1</a:t>
            </a:r>
            <a:r>
              <a:rPr lang="zh-CN" altLang="en-US" sz="2000" dirty="0" smtClean="0">
                <a:solidFill>
                  <a:schemeClr val="bg1"/>
                </a:solidFill>
                <a:latin typeface="宋体" pitchFamily="2" charset="-122"/>
                <a:ea typeface="宋体" pitchFamily="2" charset="-122"/>
                <a:sym typeface="Arial" panose="020B0704020202020204" pitchFamily="34" charset="0"/>
              </a:rPr>
              <a:t>、专利名称</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21" name="TextBox 2"/>
          <p:cNvSpPr txBox="1"/>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7" name="直接连接符 6"/>
          <p:cNvCxnSpPr/>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71880" y="1214755"/>
            <a:ext cx="3388360" cy="612140"/>
          </a:xfrm>
          <a:prstGeom prst="rect">
            <a:avLst/>
          </a:prstGeom>
          <a:noFill/>
        </p:spPr>
        <p:txBody>
          <a:bodyPr wrap="square" rtlCol="0">
            <a:noAutofit/>
          </a:bodyPr>
          <a:lstStyle/>
          <a:p>
            <a:r>
              <a:rPr lang="zh-CN" altLang="en-US" sz="2800">
                <a:solidFill>
                  <a:schemeClr val="bg1"/>
                </a:solidFill>
              </a:rPr>
              <a:t>一、专利基础情况</a:t>
            </a:r>
          </a:p>
        </p:txBody>
      </p:sp>
      <p:sp>
        <p:nvSpPr>
          <p:cNvPr id="13" name="文本框 12"/>
          <p:cNvSpPr txBox="1"/>
          <p:nvPr>
            <p:custDataLst>
              <p:tags r:id="rId1"/>
            </p:custDataLst>
          </p:nvPr>
        </p:nvSpPr>
        <p:spPr>
          <a:xfrm>
            <a:off x="1556462" y="2849308"/>
            <a:ext cx="1763873"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2</a:t>
            </a:r>
            <a:r>
              <a:rPr lang="zh-CN" altLang="en-US" sz="2000" dirty="0" smtClean="0">
                <a:solidFill>
                  <a:schemeClr val="bg1"/>
                </a:solidFill>
                <a:latin typeface="宋体" pitchFamily="2" charset="-122"/>
                <a:ea typeface="宋体" pitchFamily="2" charset="-122"/>
                <a:sym typeface="Arial" panose="020B0704020202020204" pitchFamily="34" charset="0"/>
              </a:rPr>
              <a:t>、专利号</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14" name="文本框 13"/>
          <p:cNvSpPr txBox="1"/>
          <p:nvPr>
            <p:custDataLst>
              <p:tags r:id="rId2"/>
            </p:custDataLst>
          </p:nvPr>
        </p:nvSpPr>
        <p:spPr>
          <a:xfrm>
            <a:off x="1556385" y="3679190"/>
            <a:ext cx="2154555"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3</a:t>
            </a:r>
            <a:r>
              <a:rPr lang="zh-CN" altLang="en-US" sz="2000" dirty="0" smtClean="0">
                <a:solidFill>
                  <a:schemeClr val="bg1"/>
                </a:solidFill>
                <a:latin typeface="宋体" pitchFamily="2" charset="-122"/>
                <a:ea typeface="宋体" pitchFamily="2" charset="-122"/>
                <a:sym typeface="Arial" panose="020B0704020202020204" pitchFamily="34" charset="0"/>
              </a:rPr>
              <a:t>、专利授权日</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15" name="文本框 14"/>
          <p:cNvSpPr txBox="1"/>
          <p:nvPr>
            <p:custDataLst>
              <p:tags r:id="rId3"/>
            </p:custDataLst>
          </p:nvPr>
        </p:nvSpPr>
        <p:spPr>
          <a:xfrm>
            <a:off x="1683385" y="4509135"/>
            <a:ext cx="2154555"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4</a:t>
            </a:r>
            <a:r>
              <a:rPr lang="zh-CN" altLang="en-US" sz="2000" dirty="0" smtClean="0">
                <a:solidFill>
                  <a:schemeClr val="bg1"/>
                </a:solidFill>
                <a:latin typeface="宋体" pitchFamily="2" charset="-122"/>
                <a:ea typeface="宋体" pitchFamily="2" charset="-122"/>
                <a:sym typeface="Arial" panose="020B0704020202020204" pitchFamily="34" charset="0"/>
              </a:rPr>
              <a:t>、专利权人</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16" name="文本框 15"/>
          <p:cNvSpPr txBox="1"/>
          <p:nvPr/>
        </p:nvSpPr>
        <p:spPr>
          <a:xfrm>
            <a:off x="1683385" y="5275580"/>
            <a:ext cx="3282315" cy="398780"/>
          </a:xfrm>
          <a:prstGeom prst="rect">
            <a:avLst/>
          </a:prstGeom>
          <a:noFill/>
        </p:spPr>
        <p:txBody>
          <a:bodyPr wrap="square" rtlCol="0" anchor="t">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5</a:t>
            </a:r>
            <a:r>
              <a:rPr lang="zh-CN" altLang="en-US" sz="2000" dirty="0" smtClean="0">
                <a:solidFill>
                  <a:schemeClr val="bg1"/>
                </a:solidFill>
                <a:latin typeface="宋体" pitchFamily="2" charset="-122"/>
                <a:ea typeface="宋体" pitchFamily="2" charset="-122"/>
                <a:sym typeface="Arial" panose="020B0704020202020204" pitchFamily="34" charset="0"/>
              </a:rPr>
              <a:t>、参赛团队介绍</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5000">
        <p15:prstTrans prst="peelOff"/>
      </p:transition>
    </mc:Choice>
    <mc:Fallback>
      <p:transition spd="slow" advTm="5000">
        <p:fade/>
      </p:transition>
    </mc:Fallback>
  </mc:AlternateContent>
  <p:timing>
    <p:tnLst>
      <p:par>
        <p:cTn id="1" dur="indefinite" restart="never" nodeType="tmRoot"/>
      </p:par>
    </p:tnLst>
    <p:bldLst>
      <p:bldP spid="20"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56385" y="2082800"/>
            <a:ext cx="2425700"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1</a:t>
            </a:r>
            <a:r>
              <a:rPr lang="zh-CN" altLang="en-US" sz="2000" dirty="0" smtClean="0">
                <a:solidFill>
                  <a:schemeClr val="bg1"/>
                </a:solidFill>
                <a:latin typeface="宋体" pitchFamily="2" charset="-122"/>
                <a:ea typeface="宋体" pitchFamily="2" charset="-122"/>
                <a:sym typeface="Arial" panose="020B0704020202020204" pitchFamily="34" charset="0"/>
              </a:rPr>
              <a:t>、专利保护范围</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21" name="TextBox 2"/>
          <p:cNvSpPr txBox="1"/>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7" name="直接连接符 6"/>
          <p:cNvCxnSpPr/>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071880" y="1214755"/>
            <a:ext cx="5023485" cy="612140"/>
          </a:xfrm>
          <a:prstGeom prst="rect">
            <a:avLst/>
          </a:prstGeom>
          <a:noFill/>
        </p:spPr>
        <p:txBody>
          <a:bodyPr wrap="square" rtlCol="0">
            <a:noAutofit/>
          </a:bodyPr>
          <a:lstStyle/>
          <a:p>
            <a:pPr lvl="0" algn="ctr">
              <a:lnSpc>
                <a:spcPct val="120000"/>
              </a:lnSpc>
              <a:defRPr/>
            </a:pPr>
            <a:r>
              <a:rPr lang="zh-CN" altLang="en-US" sz="2800">
                <a:solidFill>
                  <a:schemeClr val="bg1"/>
                </a:solidFill>
                <a:sym typeface="宋体" pitchFamily="2" charset="-122"/>
              </a:rPr>
              <a:t>二、专利保护范围及稳定性</a:t>
            </a:r>
            <a:endParaRPr lang="zh-CN" altLang="en-US" sz="2800">
              <a:solidFill>
                <a:schemeClr val="bg1"/>
              </a:solidFill>
            </a:endParaRPr>
          </a:p>
        </p:txBody>
      </p:sp>
      <p:sp>
        <p:nvSpPr>
          <p:cNvPr id="13" name="文本框 12"/>
          <p:cNvSpPr txBox="1"/>
          <p:nvPr>
            <p:custDataLst>
              <p:tags r:id="rId1"/>
            </p:custDataLst>
          </p:nvPr>
        </p:nvSpPr>
        <p:spPr>
          <a:xfrm>
            <a:off x="1556385" y="2849245"/>
            <a:ext cx="2914650" cy="398780"/>
          </a:xfrm>
          <a:prstGeom prst="rect">
            <a:avLst/>
          </a:prstGeom>
          <a:noFill/>
        </p:spPr>
        <p:txBody>
          <a:bodyPr wrap="square">
            <a:spAutoFit/>
          </a:bodyPr>
          <a:lstStyle/>
          <a:p>
            <a:pPr lvl="0" algn="l"/>
            <a:r>
              <a:rPr lang="en-US" altLang="zh-CN" sz="2000" dirty="0" smtClean="0">
                <a:solidFill>
                  <a:schemeClr val="bg1"/>
                </a:solidFill>
                <a:latin typeface="宋体" pitchFamily="2" charset="-122"/>
                <a:ea typeface="宋体" pitchFamily="2" charset="-122"/>
                <a:sym typeface="Arial" panose="020B0704020202020204" pitchFamily="34" charset="0"/>
              </a:rPr>
              <a:t>2</a:t>
            </a:r>
            <a:r>
              <a:rPr lang="zh-CN" altLang="en-US" sz="2000" dirty="0" smtClean="0">
                <a:solidFill>
                  <a:schemeClr val="bg1"/>
                </a:solidFill>
                <a:latin typeface="宋体" pitchFamily="2" charset="-122"/>
                <a:ea typeface="宋体" pitchFamily="2" charset="-122"/>
                <a:sym typeface="Arial" panose="020B0704020202020204" pitchFamily="34" charset="0"/>
              </a:rPr>
              <a:t>、专利稳定性评价</a:t>
            </a:r>
            <a:endParaRPr lang="zh-CN" altLang="en-US" sz="2000" dirty="0">
              <a:solidFill>
                <a:schemeClr val="bg1"/>
              </a:solidFill>
              <a:latin typeface="汉仪君黑-45简" panose="020B0604020202020204" charset="-122"/>
              <a:ea typeface="汉仪君黑-45简" panose="020B0604020202020204" charset="-122"/>
              <a:cs typeface="汉仪君黑-45简" panose="020B0604020202020204" charset="-122"/>
            </a:endParaRPr>
          </a:p>
        </p:txBody>
      </p:sp>
      <p:sp>
        <p:nvSpPr>
          <p:cNvPr id="2" name="文本框 1"/>
          <p:cNvSpPr txBox="1"/>
          <p:nvPr>
            <p:custDataLst>
              <p:tags r:id="rId2"/>
            </p:custDataLst>
          </p:nvPr>
        </p:nvSpPr>
        <p:spPr>
          <a:xfrm>
            <a:off x="501650" y="3870325"/>
            <a:ext cx="5023485" cy="612140"/>
          </a:xfrm>
          <a:prstGeom prst="rect">
            <a:avLst/>
          </a:prstGeom>
          <a:noFill/>
        </p:spPr>
        <p:txBody>
          <a:bodyPr wrap="square" rtlCol="0">
            <a:noAutofit/>
          </a:bodyPr>
          <a:lstStyle/>
          <a:p>
            <a:pPr lvl="0" algn="ctr">
              <a:lnSpc>
                <a:spcPct val="120000"/>
              </a:lnSpc>
              <a:defRPr/>
            </a:pPr>
            <a:r>
              <a:rPr lang="zh-CN" altLang="en-US" sz="2800">
                <a:solidFill>
                  <a:schemeClr val="bg1"/>
                </a:solidFill>
                <a:sym typeface="宋体" pitchFamily="2" charset="-122"/>
              </a:rPr>
              <a:t>三、专利获奖情况</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5000">
        <p15:prstTrans prst="peelOff"/>
      </p:transition>
    </mc:Choice>
    <mc:Fallback>
      <p:transition spd="slow" advTm="5000">
        <p:fade/>
      </p:transition>
    </mc:Fallback>
  </mc:AlternateContent>
  <p:timing>
    <p:tnLst>
      <p:par>
        <p:cTn id="1" dur="indefinite" restart="never" nodeType="tmRoot"/>
      </p:par>
    </p:tnLst>
    <p:bldLst>
      <p:bldP spid="20"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
          <p:cNvSpPr txBox="1"/>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7" name="直接连接符 6"/>
          <p:cNvCxnSpPr/>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51840" y="1214755"/>
            <a:ext cx="5023485" cy="612140"/>
          </a:xfrm>
          <a:prstGeom prst="rect">
            <a:avLst/>
          </a:prstGeom>
          <a:noFill/>
        </p:spPr>
        <p:txBody>
          <a:bodyPr wrap="square" rtlCol="0">
            <a:noAutofit/>
          </a:bodyPr>
          <a:lstStyle/>
          <a:p>
            <a:pPr lvl="0" algn="ctr">
              <a:lnSpc>
                <a:spcPct val="120000"/>
              </a:lnSpc>
              <a:defRPr/>
            </a:pPr>
            <a:r>
              <a:rPr lang="zh-CN" altLang="en-US" sz="2800">
                <a:solidFill>
                  <a:schemeClr val="bg1"/>
                </a:solidFill>
                <a:sym typeface="宋体" pitchFamily="2" charset="-122"/>
              </a:rPr>
              <a:t>四、专利布局情况</a:t>
            </a:r>
          </a:p>
        </p:txBody>
      </p:sp>
      <p:graphicFrame>
        <p:nvGraphicFramePr>
          <p:cNvPr id="41" name="表格 40"/>
          <p:cNvGraphicFramePr/>
          <p:nvPr>
            <p:custDataLst>
              <p:tags r:id="rId1"/>
            </p:custDataLst>
          </p:nvPr>
        </p:nvGraphicFramePr>
        <p:xfrm>
          <a:off x="1468755" y="1958340"/>
          <a:ext cx="9334500" cy="3382010"/>
        </p:xfrm>
        <a:graphic>
          <a:graphicData uri="http://schemas.openxmlformats.org/drawingml/2006/table">
            <a:tbl>
              <a:tblPr firstRow="1" bandRow="1">
                <a:tableStyleId>{5C22544A-7EE6-4342-B048-85BDC9FD1C3A}</a:tableStyleId>
              </a:tblPr>
              <a:tblGrid>
                <a:gridCol w="742315"/>
                <a:gridCol w="1255395"/>
                <a:gridCol w="1331595"/>
                <a:gridCol w="1058545"/>
                <a:gridCol w="1139190"/>
                <a:gridCol w="1505585"/>
                <a:gridCol w="1080770"/>
                <a:gridCol w="1221105"/>
              </a:tblGrid>
              <a:tr h="1015365">
                <a:tc>
                  <a:txBody>
                    <a:bodyPr/>
                    <a:lstStyle/>
                    <a:p>
                      <a:pPr marL="3175" algn="ctr">
                        <a:lnSpc>
                          <a:spcPct val="150000"/>
                        </a:lnSpc>
                        <a:spcAft>
                          <a:spcPts val="0"/>
                        </a:spcAft>
                      </a:pPr>
                      <a:r>
                        <a:rPr lang="zh-CN" sz="1800" kern="100" dirty="0">
                          <a:latin typeface="Times New Roman" panose="02020603050405020304"/>
                          <a:ea typeface="宋体"/>
                          <a:cs typeface="Times New Roman" panose="02020603050405020304"/>
                        </a:rPr>
                        <a:t>序号</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sz="1800" kern="100" dirty="0">
                          <a:latin typeface="Times New Roman" panose="02020603050405020304"/>
                          <a:ea typeface="宋体"/>
                          <a:cs typeface="Times New Roman" panose="02020603050405020304"/>
                        </a:rPr>
                        <a:t>专利名称</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sz="1800" kern="100" dirty="0">
                          <a:latin typeface="Times New Roman" panose="02020603050405020304"/>
                          <a:ea typeface="宋体"/>
                          <a:cs typeface="Times New Roman" panose="02020603050405020304"/>
                        </a:rPr>
                        <a:t>专利类型</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sz="1800" kern="100" dirty="0">
                          <a:latin typeface="Times New Roman" panose="02020603050405020304"/>
                          <a:ea typeface="宋体"/>
                          <a:cs typeface="Times New Roman" panose="02020603050405020304"/>
                        </a:rPr>
                        <a:t>申请号</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sz="1800" kern="100" dirty="0">
                          <a:latin typeface="Times New Roman" panose="02020603050405020304"/>
                          <a:ea typeface="宋体"/>
                          <a:cs typeface="Times New Roman" panose="02020603050405020304"/>
                        </a:rPr>
                        <a:t>申请日期</a:t>
                      </a:r>
                    </a:p>
                  </a:txBody>
                  <a:tcPr marL="0" marR="0" marT="0" marB="0" anchor="ctr">
                    <a:gradFill>
                      <a:gsLst>
                        <a:gs pos="0">
                          <a:srgbClr val="012D86"/>
                        </a:gs>
                        <a:gs pos="100000">
                          <a:srgbClr val="0E2557"/>
                        </a:gs>
                      </a:gsLst>
                      <a:lin scaled="0"/>
                    </a:gradFill>
                  </a:tcPr>
                </a:tc>
                <a:tc>
                  <a:txBody>
                    <a:bodyPr/>
                    <a:lstStyle/>
                    <a:p>
                      <a:pPr indent="76200" algn="ctr">
                        <a:lnSpc>
                          <a:spcPct val="150000"/>
                        </a:lnSpc>
                        <a:spcAft>
                          <a:spcPts val="0"/>
                        </a:spcAft>
                      </a:pPr>
                      <a:r>
                        <a:rPr lang="zh-CN" sz="1800" kern="100" dirty="0">
                          <a:latin typeface="Times New Roman" panose="02020603050405020304"/>
                          <a:ea typeface="宋体"/>
                          <a:cs typeface="Times New Roman" panose="02020603050405020304"/>
                        </a:rPr>
                        <a:t>权利要求</a:t>
                      </a:r>
                      <a:r>
                        <a:rPr lang="zh-CN" sz="1800" kern="100" dirty="0" smtClean="0">
                          <a:latin typeface="Times New Roman" panose="02020603050405020304"/>
                          <a:ea typeface="宋体"/>
                          <a:cs typeface="Times New Roman" panose="02020603050405020304"/>
                        </a:rPr>
                        <a:t>项数</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altLang="en-US" sz="1800" kern="100" dirty="0" smtClean="0">
                          <a:latin typeface="Times New Roman" panose="02020603050405020304"/>
                          <a:ea typeface="宋体"/>
                          <a:cs typeface="Times New Roman" panose="02020603050405020304"/>
                        </a:rPr>
                        <a:t>所属国家</a:t>
                      </a:r>
                    </a:p>
                  </a:txBody>
                  <a:tcPr marL="0" marR="0" marT="0" marB="0" anchor="ctr">
                    <a:gradFill>
                      <a:gsLst>
                        <a:gs pos="0">
                          <a:srgbClr val="012D86"/>
                        </a:gs>
                        <a:gs pos="100000">
                          <a:srgbClr val="0E2557"/>
                        </a:gs>
                      </a:gsLst>
                      <a:lin scaled="0"/>
                    </a:gradFill>
                  </a:tcPr>
                </a:tc>
                <a:tc>
                  <a:txBody>
                    <a:bodyPr/>
                    <a:lstStyle/>
                    <a:p>
                      <a:pPr marL="3175" algn="ctr">
                        <a:lnSpc>
                          <a:spcPct val="150000"/>
                        </a:lnSpc>
                        <a:spcAft>
                          <a:spcPts val="0"/>
                        </a:spcAft>
                      </a:pPr>
                      <a:r>
                        <a:rPr lang="zh-CN" altLang="en-US" sz="1800" kern="100" dirty="0" smtClean="0">
                          <a:latin typeface="Times New Roman" panose="02020603050405020304"/>
                          <a:ea typeface="宋体"/>
                          <a:cs typeface="Times New Roman" panose="02020603050405020304"/>
                        </a:rPr>
                        <a:t>是否授权</a:t>
                      </a:r>
                    </a:p>
                  </a:txBody>
                  <a:tcPr marL="0" marR="0" marT="0" marB="0" anchor="ctr">
                    <a:gradFill>
                      <a:gsLst>
                        <a:gs pos="0">
                          <a:srgbClr val="012D86"/>
                        </a:gs>
                        <a:gs pos="100000">
                          <a:srgbClr val="0E2557"/>
                        </a:gs>
                      </a:gsLst>
                      <a:lin scaled="0"/>
                    </a:gradFill>
                  </a:tcPr>
                </a:tc>
              </a:tr>
              <a:tr h="808355">
                <a:tc>
                  <a:txBody>
                    <a:bodyPr/>
                    <a:lstStyle/>
                    <a:p>
                      <a:pPr indent="0" algn="ctr">
                        <a:buNone/>
                      </a:pPr>
                      <a:r>
                        <a:rPr lang="en-US" altLang="en-US" sz="2800" b="0" dirty="0">
                          <a:solidFill>
                            <a:schemeClr val="bg1"/>
                          </a:solidFill>
                          <a:latin typeface="宋体" pitchFamily="2" charset="-122"/>
                          <a:ea typeface="宋体" pitchFamily="2" charset="-122"/>
                          <a:cs typeface="方正仿宋_GB2312" panose="02000000000000000000" charset="-122"/>
                        </a:rPr>
                        <a:t>1</a:t>
                      </a: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r>
              <a:tr h="757555">
                <a:tc>
                  <a:txBody>
                    <a:bodyPr/>
                    <a:lstStyle/>
                    <a:p>
                      <a:pPr indent="0" algn="ctr">
                        <a:buNone/>
                      </a:pPr>
                      <a:r>
                        <a:rPr lang="en-US" altLang="en-US" sz="2800" b="0">
                          <a:solidFill>
                            <a:schemeClr val="bg1"/>
                          </a:solidFill>
                          <a:latin typeface="宋体" pitchFamily="2" charset="-122"/>
                          <a:ea typeface="宋体" pitchFamily="2" charset="-122"/>
                          <a:cs typeface="方正仿宋_GB2312" panose="02000000000000000000" charset="-122"/>
                        </a:rPr>
                        <a:t>2</a:t>
                      </a: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altLang="en-US" sz="1600" b="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a:latin typeface="宋体" pitchFamily="2" charset="-122"/>
                        <a:ea typeface="宋体" pitchFamily="2" charset="-122"/>
                        <a:cs typeface="方正仿宋_GB2312" panose="02000000000000000000" charset="-122"/>
                      </a:endParaRPr>
                    </a:p>
                  </a:txBody>
                  <a:tcPr marL="68580" marR="68580" marT="0" marB="0" anchor="ctr">
                    <a:noFill/>
                  </a:tcPr>
                </a:tc>
              </a:tr>
              <a:tr h="800735">
                <a:tc>
                  <a:txBody>
                    <a:bodyPr/>
                    <a:lstStyle/>
                    <a:p>
                      <a:pPr indent="0" algn="ctr">
                        <a:buNone/>
                      </a:pPr>
                      <a:r>
                        <a:rPr lang="en-US" altLang="en-US" sz="2800" b="0">
                          <a:solidFill>
                            <a:schemeClr val="bg1"/>
                          </a:solidFill>
                          <a:latin typeface="宋体" pitchFamily="2" charset="-122"/>
                          <a:ea typeface="宋体" pitchFamily="2" charset="-122"/>
                          <a:cs typeface="方正仿宋_GB2312" panose="02000000000000000000" charset="-122"/>
                        </a:rPr>
                        <a:t>3</a:t>
                      </a: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sz="1600" b="0" dirty="0">
                        <a:latin typeface="宋体" pitchFamily="2" charset="-122"/>
                        <a:ea typeface="宋体" pitchFamily="2" charset="-122"/>
                        <a:cs typeface="仿宋_GB2312" panose="02010609030101010101"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c>
                  <a:txBody>
                    <a:bodyPr/>
                    <a:lstStyle/>
                    <a:p>
                      <a:pPr indent="0" algn="ctr">
                        <a:buNone/>
                      </a:pPr>
                      <a:endParaRPr lang="en-US" altLang="en-US" sz="1600" b="0" dirty="0">
                        <a:latin typeface="宋体" pitchFamily="2" charset="-122"/>
                        <a:ea typeface="宋体" pitchFamily="2" charset="-122"/>
                        <a:cs typeface="方正仿宋_GB2312" panose="02000000000000000000" charset="-122"/>
                      </a:endParaRPr>
                    </a:p>
                  </a:txBody>
                  <a:tcPr marL="68580" marR="68580" marT="0" marB="0" anchor="ctr">
                    <a:noFill/>
                  </a:tcPr>
                </a:tc>
              </a:tr>
            </a:tbl>
          </a:graphicData>
        </a:graphic>
      </p:graphicFrame>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5000">
        <p15:prstTrans prst="peelOff"/>
      </p:transition>
    </mc:Choice>
    <mc:Fallback>
      <p:transition spd="slow" advTm="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orporate-businessmen-working-tablet-office_53876-97637.webp"/>
          <p:cNvPicPr>
            <a:picLocks noChangeAspect="1"/>
          </p:cNvPicPr>
          <p:nvPr/>
        </p:nvPicPr>
        <p:blipFill>
          <a:blip r:embed="rId3" cstate="print"/>
          <a:srcRect/>
          <a:stretch>
            <a:fillRect/>
          </a:stretch>
        </p:blipFill>
        <p:spPr>
          <a:xfrm>
            <a:off x="743585" y="1279525"/>
            <a:ext cx="6057265" cy="3213100"/>
          </a:xfrm>
          <a:prstGeom prst="roundRect">
            <a:avLst>
              <a:gd name="adj" fmla="val 7354"/>
            </a:avLst>
          </a:prstGeom>
        </p:spPr>
      </p:pic>
      <p:sp>
        <p:nvSpPr>
          <p:cNvPr id="5" name="圆角矩形 4"/>
          <p:cNvSpPr/>
          <p:nvPr/>
        </p:nvSpPr>
        <p:spPr>
          <a:xfrm>
            <a:off x="4916170" y="1279525"/>
            <a:ext cx="6664960" cy="3213100"/>
          </a:xfrm>
          <a:prstGeom prst="roundRect">
            <a:avLst>
              <a:gd name="adj" fmla="val 8577"/>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君黑-45简" panose="020B0604020202020204" charset="-122"/>
              <a:ea typeface="汉仪君黑-45简" panose="020B0604020202020204" charset="-122"/>
              <a:cs typeface="汉仪君黑-45简" panose="020B0604020202020204" charset="-122"/>
            </a:endParaRPr>
          </a:p>
        </p:txBody>
      </p:sp>
      <p:sp>
        <p:nvSpPr>
          <p:cNvPr id="18" name="文本框 17"/>
          <p:cNvSpPr txBox="1"/>
          <p:nvPr/>
        </p:nvSpPr>
        <p:spPr>
          <a:xfrm>
            <a:off x="5438775" y="2660650"/>
            <a:ext cx="420052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400" dirty="0">
                <a:solidFill>
                  <a:schemeClr val="bg1"/>
                </a:solidFill>
                <a:latin typeface="汉仪雅酷黑简" panose="00020600040101010101" charset="-122"/>
                <a:ea typeface="汉仪雅酷黑简" panose="00020600040101010101" charset="-122"/>
                <a:cs typeface="汉仪君黑-45简" panose="020B0604020202020204" charset="-122"/>
                <a:sym typeface="+mn-ea"/>
              </a:rPr>
              <a:t>技术能力</a:t>
            </a:r>
          </a:p>
        </p:txBody>
      </p:sp>
      <p:sp>
        <p:nvSpPr>
          <p:cNvPr id="19" name="文本框 18"/>
          <p:cNvSpPr txBox="1"/>
          <p:nvPr/>
        </p:nvSpPr>
        <p:spPr>
          <a:xfrm>
            <a:off x="5310505" y="1605280"/>
            <a:ext cx="122872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54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02</a:t>
            </a:r>
          </a:p>
        </p:txBody>
      </p:sp>
      <p:cxnSp>
        <p:nvCxnSpPr>
          <p:cNvPr id="20" name="直接连接符 19"/>
          <p:cNvCxnSpPr/>
          <p:nvPr/>
        </p:nvCxnSpPr>
        <p:spPr>
          <a:xfrm>
            <a:off x="6539230" y="2080260"/>
            <a:ext cx="27978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1677670" y="1337310"/>
            <a:ext cx="798830" cy="798830"/>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汉仪君黑-45简" panose="020B0604020202020204" charset="-122"/>
            </a:endParaRPr>
          </a:p>
        </p:txBody>
      </p:sp>
      <p:sp>
        <p:nvSpPr>
          <p:cNvPr id="19" name="任意多边形 6"/>
          <p:cNvSpPr/>
          <p:nvPr/>
        </p:nvSpPr>
        <p:spPr>
          <a:xfrm rot="10800000">
            <a:off x="2199640" y="1338580"/>
            <a:ext cx="2228215" cy="797560"/>
          </a:xfrm>
          <a:prstGeom prst="flowChartOnlineStorag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dirty="0">
              <a:solidFill>
                <a:schemeClr val="bg1"/>
              </a:solidFill>
              <a:cs typeface="汉仪君黑-45简" panose="020B0604020202020204" charset="-122"/>
            </a:endParaRPr>
          </a:p>
        </p:txBody>
      </p:sp>
      <p:sp>
        <p:nvSpPr>
          <p:cNvPr id="32" name="文本框"/>
          <p:cNvSpPr>
            <a:spLocks noChangeArrowheads="1"/>
          </p:cNvSpPr>
          <p:nvPr>
            <p:custDataLst>
              <p:tags r:id="rId1"/>
            </p:custDataLst>
          </p:nvPr>
        </p:nvSpPr>
        <p:spPr bwMode="auto">
          <a:xfrm>
            <a:off x="2675890" y="1562735"/>
            <a:ext cx="15944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dist"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技术先进性</a:t>
            </a:r>
          </a:p>
        </p:txBody>
      </p:sp>
      <p:sp>
        <p:nvSpPr>
          <p:cNvPr id="33" name="文本框"/>
          <p:cNvSpPr>
            <a:spLocks noChangeArrowheads="1"/>
          </p:cNvSpPr>
          <p:nvPr>
            <p:custDataLst>
              <p:tags r:id="rId2"/>
            </p:custDataLst>
          </p:nvPr>
        </p:nvSpPr>
        <p:spPr bwMode="auto">
          <a:xfrm>
            <a:off x="1691640" y="2312670"/>
            <a:ext cx="4140200" cy="415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just" eaLnBrk="1" hangingPunct="1">
              <a:lnSpc>
                <a:spcPct val="150000"/>
              </a:lnSpc>
            </a:pPr>
            <a:r>
              <a:rPr lang="zh-CN" altLang="en-US" b="1" dirty="0" smtClean="0">
                <a:solidFill>
                  <a:schemeClr val="bg1"/>
                </a:solidFill>
                <a:latin typeface="宋体" pitchFamily="2" charset="-122"/>
                <a:sym typeface="宋体" pitchFamily="2" charset="-122"/>
              </a:rPr>
              <a:t>技术依赖度</a:t>
            </a:r>
            <a:r>
              <a:rPr lang="en-US" altLang="zh-CN" b="1" dirty="0" smtClean="0">
                <a:solidFill>
                  <a:schemeClr val="bg1"/>
                </a:solidFill>
                <a:latin typeface="宋体" pitchFamily="2" charset="-122"/>
                <a:sym typeface="宋体" pitchFamily="2" charset="-122"/>
              </a:rPr>
              <a:t>/</a:t>
            </a:r>
            <a:r>
              <a:rPr lang="zh-CN" altLang="en-US" b="1" dirty="0" smtClean="0">
                <a:solidFill>
                  <a:schemeClr val="bg1"/>
                </a:solidFill>
                <a:latin typeface="宋体" pitchFamily="2" charset="-122"/>
                <a:sym typeface="宋体" pitchFamily="2" charset="-122"/>
              </a:rPr>
              <a:t>技术替代难度</a:t>
            </a:r>
            <a:endParaRPr lang="zh-CN" altLang="en-US" b="1" dirty="0" smtClean="0">
              <a:solidFill>
                <a:schemeClr val="bg1"/>
              </a:solidFill>
              <a:latin typeface="宋体" pitchFamily="2" charset="-122"/>
              <a:ea typeface="汉仪君黑-45简" panose="020B0604020202020204" charset="-122"/>
              <a:cs typeface="汉仪君黑-45简" panose="020B0604020202020204" charset="-122"/>
              <a:sym typeface="宋体" pitchFamily="2" charset="-122"/>
            </a:endParaRPr>
          </a:p>
        </p:txBody>
      </p:sp>
      <p:sp>
        <p:nvSpPr>
          <p:cNvPr id="54" name="任意多边形"/>
          <p:cNvSpPr>
            <a:spLocks noEditPoints="1"/>
          </p:cNvSpPr>
          <p:nvPr/>
        </p:nvSpPr>
        <p:spPr bwMode="auto">
          <a:xfrm>
            <a:off x="1878330" y="1553210"/>
            <a:ext cx="405130" cy="39306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spcBef>
                <a:spcPts val="100"/>
              </a:spcBef>
              <a:spcAft>
                <a:spcPts val="100"/>
              </a:spcAft>
            </a:pPr>
            <a:endParaRPr lang="en-US">
              <a:solidFill>
                <a:schemeClr val="lt1"/>
              </a:solidFill>
              <a:ea typeface="汉仪君黑-45简" panose="020B0604020202020204" charset="-122"/>
              <a:cs typeface="汉仪君黑-45简" panose="020B0604020202020204" charset="-122"/>
            </a:endParaRPr>
          </a:p>
        </p:txBody>
      </p:sp>
      <p:sp>
        <p:nvSpPr>
          <p:cNvPr id="2" name="椭圆 1"/>
          <p:cNvSpPr/>
          <p:nvPr/>
        </p:nvSpPr>
        <p:spPr>
          <a:xfrm>
            <a:off x="1663700" y="3726180"/>
            <a:ext cx="798830" cy="798830"/>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汉仪君黑-45简" panose="020B0604020202020204" charset="-122"/>
            </a:endParaRPr>
          </a:p>
        </p:txBody>
      </p:sp>
      <p:sp>
        <p:nvSpPr>
          <p:cNvPr id="3" name="任意多边形 6"/>
          <p:cNvSpPr/>
          <p:nvPr/>
        </p:nvSpPr>
        <p:spPr>
          <a:xfrm rot="10800000">
            <a:off x="2185670" y="3727450"/>
            <a:ext cx="4308475" cy="797560"/>
          </a:xfrm>
          <a:prstGeom prst="flowChartOnlineStorag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dirty="0">
              <a:solidFill>
                <a:schemeClr val="bg1"/>
              </a:solidFill>
              <a:cs typeface="汉仪君黑-45简" panose="020B0604020202020204" charset="-122"/>
            </a:endParaRPr>
          </a:p>
        </p:txBody>
      </p:sp>
      <p:sp>
        <p:nvSpPr>
          <p:cNvPr id="4" name="文本框"/>
          <p:cNvSpPr>
            <a:spLocks noChangeArrowheads="1"/>
          </p:cNvSpPr>
          <p:nvPr>
            <p:custDataLst>
              <p:tags r:id="rId3"/>
            </p:custDataLst>
          </p:nvPr>
        </p:nvSpPr>
        <p:spPr bwMode="auto">
          <a:xfrm>
            <a:off x="2661920" y="3951605"/>
            <a:ext cx="367093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dist"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技术依赖度/技术替代难度</a:t>
            </a:r>
          </a:p>
        </p:txBody>
      </p:sp>
      <p:sp>
        <p:nvSpPr>
          <p:cNvPr id="5" name="文本框"/>
          <p:cNvSpPr>
            <a:spLocks noChangeArrowheads="1"/>
          </p:cNvSpPr>
          <p:nvPr>
            <p:custDataLst>
              <p:tags r:id="rId4"/>
            </p:custDataLst>
          </p:nvPr>
        </p:nvSpPr>
        <p:spPr bwMode="auto">
          <a:xfrm>
            <a:off x="1677670" y="4701540"/>
            <a:ext cx="4140200" cy="415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just" eaLnBrk="1" hangingPunct="1">
              <a:lnSpc>
                <a:spcPct val="150000"/>
              </a:lnSpc>
            </a:pPr>
            <a:r>
              <a:rPr lang="zh-CN" altLang="en-US"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与竞争对手相比的优势</a:t>
            </a:r>
          </a:p>
        </p:txBody>
      </p:sp>
      <p:sp>
        <p:nvSpPr>
          <p:cNvPr id="163" name="Oval 20"/>
          <p:cNvSpPr/>
          <p:nvPr/>
        </p:nvSpPr>
        <p:spPr>
          <a:xfrm>
            <a:off x="1849120" y="3866515"/>
            <a:ext cx="434975" cy="509905"/>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汉仪君黑-45简" panose="020B0604020202020204" charset="-122"/>
              <a:ea typeface="汉仪君黑-45简" panose="020B0604020202020204" charset="-122"/>
              <a:cs typeface="汉仪君黑-45简" panose="020B0604020202020204" charset="-122"/>
              <a:sym typeface="汉仪君黑-45简" panose="020B0604020202020204" charset="-122"/>
            </a:endParaRPr>
          </a:p>
        </p:txBody>
      </p:sp>
      <p:sp>
        <p:nvSpPr>
          <p:cNvPr id="7" name="椭圆 6"/>
          <p:cNvSpPr/>
          <p:nvPr/>
        </p:nvSpPr>
        <p:spPr>
          <a:xfrm>
            <a:off x="7052310" y="1337310"/>
            <a:ext cx="798830" cy="798830"/>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汉仪君黑-45简" panose="020B0604020202020204" charset="-122"/>
            </a:endParaRPr>
          </a:p>
        </p:txBody>
      </p:sp>
      <p:sp>
        <p:nvSpPr>
          <p:cNvPr id="8" name="任意多边形 6"/>
          <p:cNvSpPr/>
          <p:nvPr/>
        </p:nvSpPr>
        <p:spPr>
          <a:xfrm rot="10800000">
            <a:off x="7574280" y="1338580"/>
            <a:ext cx="2228215" cy="797560"/>
          </a:xfrm>
          <a:prstGeom prst="flowChartOnlineStorag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dirty="0">
              <a:solidFill>
                <a:schemeClr val="bg1"/>
              </a:solidFill>
              <a:cs typeface="汉仪君黑-45简" panose="020B0604020202020204" charset="-122"/>
            </a:endParaRPr>
          </a:p>
        </p:txBody>
      </p:sp>
      <p:sp>
        <p:nvSpPr>
          <p:cNvPr id="10" name="文本框"/>
          <p:cNvSpPr>
            <a:spLocks noChangeArrowheads="1"/>
          </p:cNvSpPr>
          <p:nvPr>
            <p:custDataLst>
              <p:tags r:id="rId5"/>
            </p:custDataLst>
          </p:nvPr>
        </p:nvSpPr>
        <p:spPr bwMode="auto">
          <a:xfrm>
            <a:off x="8050530" y="1562735"/>
            <a:ext cx="159448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dist" eaLnBrk="1" hangingPunct="1"/>
            <a:r>
              <a:rPr lang="zh-CN" altLang="en-US" sz="2400" b="1" dirty="0" smtClean="0">
                <a:solidFill>
                  <a:schemeClr val="bg1"/>
                </a:solidFill>
                <a:latin typeface="宋体" pitchFamily="2" charset="-122"/>
                <a:sym typeface="宋体" pitchFamily="2" charset="-122"/>
              </a:rPr>
              <a:t>技术成熟度</a:t>
            </a:r>
            <a:endParaRPr lang="zh-CN" altLang="en-US" sz="2400" b="1" dirty="0">
              <a:solidFill>
                <a:schemeClr val="bg1"/>
              </a:solidFill>
              <a:effectLst/>
              <a:latin typeface="宋体" pitchFamily="2" charset="-122"/>
              <a:ea typeface="宋体" pitchFamily="2" charset="-122"/>
              <a:cs typeface="汉仪君黑-45简" panose="020B0604020202020204" charset="-122"/>
              <a:sym typeface="宋体" pitchFamily="2" charset="-122"/>
            </a:endParaRPr>
          </a:p>
        </p:txBody>
      </p:sp>
      <p:sp>
        <p:nvSpPr>
          <p:cNvPr id="11" name="文本框"/>
          <p:cNvSpPr>
            <a:spLocks noChangeArrowheads="1"/>
          </p:cNvSpPr>
          <p:nvPr>
            <p:custDataLst>
              <p:tags r:id="rId6"/>
            </p:custDataLst>
          </p:nvPr>
        </p:nvSpPr>
        <p:spPr bwMode="auto">
          <a:xfrm>
            <a:off x="7066280" y="2312670"/>
            <a:ext cx="4140200" cy="415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just" eaLnBrk="1" hangingPunct="1">
              <a:lnSpc>
                <a:spcPct val="150000"/>
              </a:lnSpc>
            </a:pPr>
            <a:r>
              <a:rPr lang="zh-CN" altLang="en-US" b="1" dirty="0" smtClean="0">
                <a:solidFill>
                  <a:schemeClr val="bg1"/>
                </a:solidFill>
                <a:latin typeface="宋体" pitchFamily="2" charset="-122"/>
                <a:sym typeface="宋体" pitchFamily="2" charset="-122"/>
              </a:rPr>
              <a:t>技术路线的可行性</a:t>
            </a:r>
            <a:endParaRPr lang="zh-CN" altLang="en-US" b="1" dirty="0" smtClean="0">
              <a:solidFill>
                <a:schemeClr val="bg1"/>
              </a:solidFill>
              <a:latin typeface="宋体" pitchFamily="2" charset="-122"/>
              <a:ea typeface="汉仪君黑-45简" panose="020B0604020202020204" charset="-122"/>
              <a:cs typeface="汉仪君黑-45简" panose="020B0604020202020204" charset="-122"/>
              <a:sym typeface="宋体" pitchFamily="2" charset="-122"/>
            </a:endParaRPr>
          </a:p>
        </p:txBody>
      </p:sp>
      <p:sp>
        <p:nvSpPr>
          <p:cNvPr id="13" name="椭圆 12"/>
          <p:cNvSpPr/>
          <p:nvPr/>
        </p:nvSpPr>
        <p:spPr>
          <a:xfrm>
            <a:off x="7038340" y="3726180"/>
            <a:ext cx="798830" cy="798830"/>
          </a:xfrm>
          <a:prstGeom prst="ellips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汉仪君黑-45简" panose="020B0604020202020204" charset="-122"/>
            </a:endParaRPr>
          </a:p>
        </p:txBody>
      </p:sp>
      <p:sp>
        <p:nvSpPr>
          <p:cNvPr id="14" name="任意多边形 6"/>
          <p:cNvSpPr/>
          <p:nvPr/>
        </p:nvSpPr>
        <p:spPr>
          <a:xfrm rot="10800000">
            <a:off x="7560310" y="3727450"/>
            <a:ext cx="3603625" cy="797560"/>
          </a:xfrm>
          <a:prstGeom prst="flowChartOnlineStorage">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dirty="0">
              <a:solidFill>
                <a:schemeClr val="bg1"/>
              </a:solidFill>
              <a:cs typeface="汉仪君黑-45简" panose="020B0604020202020204" charset="-122"/>
            </a:endParaRPr>
          </a:p>
        </p:txBody>
      </p:sp>
      <p:sp>
        <p:nvSpPr>
          <p:cNvPr id="15" name="文本框"/>
          <p:cNvSpPr>
            <a:spLocks noChangeArrowheads="1"/>
          </p:cNvSpPr>
          <p:nvPr>
            <p:custDataLst>
              <p:tags r:id="rId7"/>
            </p:custDataLst>
          </p:nvPr>
        </p:nvSpPr>
        <p:spPr bwMode="auto">
          <a:xfrm>
            <a:off x="8036560" y="3951605"/>
            <a:ext cx="2888615" cy="368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dist" eaLnBrk="1" hangingPunct="1"/>
            <a:r>
              <a:rPr lang="zh-CN" altLang="en-US" sz="2400" dirty="0">
                <a:solidFill>
                  <a:schemeClr val="bg1"/>
                </a:solidFill>
                <a:effectLst/>
                <a:latin typeface="汉仪君黑-45简" panose="020B0604020202020204" charset="-122"/>
                <a:ea typeface="汉仪君黑-45简" panose="020B0604020202020204" charset="-122"/>
                <a:cs typeface="汉仪君黑-45简" panose="020B0604020202020204" charset="-122"/>
                <a:sym typeface="+mn-lt"/>
              </a:rPr>
              <a:t>研产投入现状及需求</a:t>
            </a:r>
          </a:p>
        </p:txBody>
      </p:sp>
      <p:sp>
        <p:nvSpPr>
          <p:cNvPr id="16" name="文本框"/>
          <p:cNvSpPr>
            <a:spLocks noChangeArrowheads="1"/>
          </p:cNvSpPr>
          <p:nvPr>
            <p:custDataLst>
              <p:tags r:id="rId8"/>
            </p:custDataLst>
          </p:nvPr>
        </p:nvSpPr>
        <p:spPr bwMode="auto">
          <a:xfrm>
            <a:off x="7052310" y="4701540"/>
            <a:ext cx="4140200" cy="415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704020202020204" pitchFamily="34" charset="0"/>
                <a:ea typeface="宋体" pitchFamily="2" charset="-122"/>
              </a:defRPr>
            </a:lvl1pPr>
            <a:lvl2pPr marL="742950" indent="-285750" eaLnBrk="0" hangingPunct="0">
              <a:defRPr>
                <a:solidFill>
                  <a:schemeClr val="tx1"/>
                </a:solidFill>
                <a:latin typeface="Arial" panose="020B0704020202020204" pitchFamily="34" charset="0"/>
                <a:ea typeface="宋体" pitchFamily="2" charset="-122"/>
              </a:defRPr>
            </a:lvl2pPr>
            <a:lvl3pPr marL="1143000" indent="-228600" eaLnBrk="0" hangingPunct="0">
              <a:defRPr>
                <a:solidFill>
                  <a:schemeClr val="tx1"/>
                </a:solidFill>
                <a:latin typeface="Arial" panose="020B0704020202020204" pitchFamily="34" charset="0"/>
                <a:ea typeface="宋体" pitchFamily="2" charset="-122"/>
              </a:defRPr>
            </a:lvl3pPr>
            <a:lvl4pPr marL="1600200" indent="-228600" eaLnBrk="0" hangingPunct="0">
              <a:defRPr>
                <a:solidFill>
                  <a:schemeClr val="tx1"/>
                </a:solidFill>
                <a:latin typeface="Arial" panose="020B0704020202020204" pitchFamily="34" charset="0"/>
                <a:ea typeface="宋体" pitchFamily="2" charset="-122"/>
              </a:defRPr>
            </a:lvl4pPr>
            <a:lvl5pPr marL="2057400" indent="-228600" eaLnBrk="0" hangingPunct="0">
              <a:defRPr>
                <a:solidFill>
                  <a:schemeClr val="tx1"/>
                </a:solidFill>
                <a:latin typeface="Arial" panose="020B07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704020202020204" pitchFamily="34" charset="0"/>
                <a:ea typeface="宋体" pitchFamily="2" charset="-122"/>
              </a:defRPr>
            </a:lvl9pPr>
          </a:lstStyle>
          <a:p>
            <a:pPr algn="just" eaLnBrk="1" hangingPunct="1">
              <a:lnSpc>
                <a:spcPct val="150000"/>
              </a:lnSpc>
            </a:pPr>
            <a:r>
              <a:rPr lang="zh-CN" altLang="en-US" dirty="0">
                <a:solidFill>
                  <a:schemeClr val="bg1"/>
                </a:solidFill>
                <a:latin typeface="汉仪君黑-45简" panose="020B0604020202020204" charset="-122"/>
                <a:ea typeface="汉仪君黑-45简" panose="020B0604020202020204" charset="-122"/>
                <a:cs typeface="汉仪君黑-45简" panose="020B0604020202020204" charset="-122"/>
                <a:sym typeface="+mn-lt"/>
              </a:rPr>
              <a:t>技术对所属产业发展的影响</a:t>
            </a:r>
          </a:p>
        </p:txBody>
      </p:sp>
      <p:sp>
        <p:nvSpPr>
          <p:cNvPr id="26" name="任意多边形"/>
          <p:cNvSpPr/>
          <p:nvPr/>
        </p:nvSpPr>
        <p:spPr bwMode="auto">
          <a:xfrm>
            <a:off x="7249795" y="1598930"/>
            <a:ext cx="462915" cy="34861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FFFFFF"/>
          </a:solidFill>
          <a:ln>
            <a:noFill/>
          </a:ln>
          <a:effectLst/>
        </p:spPr>
        <p:txBody>
          <a:bodyPr lIns="19051" tIns="19051" rIns="19051" bIns="19051" anchor="ctr"/>
          <a:lstStyle/>
          <a:p>
            <a:pPr algn="ctr" defTabSz="228600" fontAlgn="base" hangingPunct="0">
              <a:spcBef>
                <a:spcPct val="0"/>
              </a:spcBef>
              <a:spcAft>
                <a:spcPct val="0"/>
              </a:spcAft>
              <a:defRPr/>
            </a:pPr>
            <a:endParaRPr lang="en-US" sz="2000" kern="0" dirty="0">
              <a:solidFill>
                <a:srgbClr val="FFFFFF"/>
              </a:solidFill>
              <a:effectLst>
                <a:outerShdw blurRad="38100" dist="38100" dir="2700000" algn="tl">
                  <a:srgbClr val="000000"/>
                </a:outerShdw>
              </a:effectLst>
              <a:latin typeface="汉仪君黑-45简" panose="020B0604020202020204" charset="-122"/>
              <a:ea typeface="汉仪君黑-45简" panose="020B0604020202020204" charset="-122"/>
              <a:cs typeface="汉仪君黑-45简" panose="020B0604020202020204" charset="-122"/>
              <a:sym typeface="汉仪君黑-45简" panose="020B0604020202020204" charset="-122"/>
            </a:endParaRPr>
          </a:p>
        </p:txBody>
      </p:sp>
      <p:sp>
        <p:nvSpPr>
          <p:cNvPr id="28" name="任意多边形"/>
          <p:cNvSpPr>
            <a:spLocks noChangeAspect="1"/>
          </p:cNvSpPr>
          <p:nvPr/>
        </p:nvSpPr>
        <p:spPr bwMode="auto">
          <a:xfrm>
            <a:off x="7213600" y="3926205"/>
            <a:ext cx="447675" cy="450215"/>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spcBef>
                <a:spcPts val="100"/>
              </a:spcBef>
              <a:spcAft>
                <a:spcPts val="100"/>
              </a:spcAft>
            </a:pPr>
            <a:endParaRPr lang="zh-CN" altLang="en-US" dirty="0">
              <a:solidFill>
                <a:schemeClr val="lt1"/>
              </a:solidFill>
              <a:cs typeface="汉仪君黑-45简" panose="020B0604020202020204" charset="-122"/>
            </a:endParaRPr>
          </a:p>
        </p:txBody>
      </p:sp>
      <p:sp>
        <p:nvSpPr>
          <p:cNvPr id="21" name="TextBox 2"/>
          <p:cNvSpPr txBox="1"/>
          <p:nvPr>
            <p:custDataLst>
              <p:tags r:id="rId9"/>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6" name="直接连接符 5"/>
          <p:cNvCxnSpPr/>
          <p:nvPr>
            <p:custDataLst>
              <p:tags r:id="rId10"/>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1"/>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600" advTm="5000">
        <p14:prism isInverted="1"/>
      </p:transition>
    </mc:Choice>
    <mc:Fallback>
      <p:transition spd="slow" advTm="5000">
        <p:fade/>
      </p:transition>
    </mc:Fallback>
  </mc:AlternateContent>
  <p:timing>
    <p:tnLst>
      <p:par>
        <p:cTn id="1" dur="indefinite" restart="never" nodeType="tmRoot"/>
      </p:par>
    </p:tnLst>
    <p:bldLst>
      <p:bldP spid="16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143760" y="1112520"/>
            <a:ext cx="8075930" cy="1366520"/>
          </a:xfrm>
          <a:prstGeom prst="roundRect">
            <a:avLst/>
          </a:prstGeom>
          <a:solidFill>
            <a:srgbClr val="182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汉仪君黑-45简" panose="020B0604020202020204" charset="-122"/>
            </a:endParaRPr>
          </a:p>
        </p:txBody>
      </p:sp>
      <p:sp>
        <p:nvSpPr>
          <p:cNvPr id="21" name="矩形 20"/>
          <p:cNvSpPr/>
          <p:nvPr/>
        </p:nvSpPr>
        <p:spPr>
          <a:xfrm rot="10800000">
            <a:off x="5509260" y="2260600"/>
            <a:ext cx="1286510"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汉仪君黑-45简" panose="020B0604020202020204" charset="-122"/>
            </a:endParaRPr>
          </a:p>
        </p:txBody>
      </p:sp>
      <p:sp>
        <p:nvSpPr>
          <p:cNvPr id="34" name="文本框 33"/>
          <p:cNvSpPr txBox="1"/>
          <p:nvPr/>
        </p:nvSpPr>
        <p:spPr>
          <a:xfrm>
            <a:off x="2580640" y="1254125"/>
            <a:ext cx="7639685" cy="829945"/>
          </a:xfrm>
          <a:prstGeom prst="rect">
            <a:avLst/>
          </a:prstGeom>
          <a:noFill/>
        </p:spPr>
        <p:txBody>
          <a:bodyPr wrap="square">
            <a:spAutoFit/>
          </a:bodyPr>
          <a:lstStyle/>
          <a:p>
            <a:pPr algn="ctr"/>
            <a:r>
              <a:rPr lang="zh-CN" altLang="en-US" sz="2400" dirty="0">
                <a:solidFill>
                  <a:schemeClr val="bg1"/>
                </a:solidFill>
                <a:latin typeface="汉仪君黑-45简" panose="020B0604020202020204" charset="-122"/>
                <a:ea typeface="汉仪君黑-45简" panose="020B0604020202020204" charset="-122"/>
                <a:cs typeface="汉仪君黑-45简" panose="020B0604020202020204" charset="-122"/>
              </a:rPr>
              <a:t>所保护的技术在未来3-5年的发展趋势、</a:t>
            </a:r>
          </a:p>
          <a:p>
            <a:pPr algn="ctr"/>
            <a:r>
              <a:rPr lang="zh-CN" altLang="en-US" sz="2400" dirty="0">
                <a:solidFill>
                  <a:schemeClr val="bg1"/>
                </a:solidFill>
                <a:latin typeface="汉仪君黑-45简" panose="020B0604020202020204" charset="-122"/>
                <a:ea typeface="汉仪君黑-45简" panose="020B0604020202020204" charset="-122"/>
                <a:cs typeface="汉仪君黑-45简" panose="020B0604020202020204" charset="-122"/>
              </a:rPr>
              <a:t>潜力和市场竞争优势</a:t>
            </a:r>
          </a:p>
        </p:txBody>
      </p:sp>
      <p:sp>
        <p:nvSpPr>
          <p:cNvPr id="4" name="TextBox 2"/>
          <p:cNvSpPr txBox="1"/>
          <p:nvPr>
            <p:custDataLst>
              <p:tags r:id="rId1"/>
            </p:custDataLst>
          </p:nvPr>
        </p:nvSpPr>
        <p:spPr>
          <a:xfrm>
            <a:off x="3981450" y="233680"/>
            <a:ext cx="4309110" cy="460375"/>
          </a:xfrm>
          <a:prstGeom prst="rect">
            <a:avLst/>
          </a:prstGeom>
          <a:noFill/>
        </p:spPr>
        <p:txBody>
          <a:bodyPr wrap="square" rtlCol="0">
            <a:spAutoFit/>
          </a:bodyPr>
          <a:lstStyle/>
          <a:p>
            <a:pPr algn="dist" fontAlgn="base">
              <a:spcBef>
                <a:spcPct val="0"/>
              </a:spcBef>
              <a:spcAft>
                <a:spcPct val="0"/>
              </a:spcAft>
              <a:buFont typeface="汉仪君黑-45简" panose="020B0604020202020204" charset="-122"/>
              <a:buNone/>
            </a:pPr>
            <a:r>
              <a:rPr 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2024</a:t>
            </a:r>
            <a:r>
              <a:rPr lang="zh-CN" altLang="en-US" sz="2400" spc="300" dirty="0">
                <a:solidFill>
                  <a:schemeClr val="bg1"/>
                </a:solidFill>
                <a:latin typeface="汉仪君黑-45简" panose="020B0604020202020204" charset="-122"/>
                <a:ea typeface="汉仪君黑-45简" panose="020B0604020202020204" charset="-122"/>
                <a:cs typeface="汉仪君黑-45简" panose="020B0604020202020204" charset="-122"/>
                <a:sym typeface="+mn-ea"/>
              </a:rPr>
              <a:t>广西专利转化计划书</a:t>
            </a:r>
          </a:p>
        </p:txBody>
      </p:sp>
      <p:cxnSp>
        <p:nvCxnSpPr>
          <p:cNvPr id="6" name="直接连接符 5"/>
          <p:cNvCxnSpPr/>
          <p:nvPr>
            <p:custDataLst>
              <p:tags r:id="rId2"/>
            </p:custDataLst>
          </p:nvPr>
        </p:nvCxnSpPr>
        <p:spPr>
          <a:xfrm flipH="1">
            <a:off x="297180" y="440978"/>
            <a:ext cx="3604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3"/>
            </p:custDataLst>
          </p:nvPr>
        </p:nvCxnSpPr>
        <p:spPr>
          <a:xfrm flipH="1">
            <a:off x="8313420" y="425738"/>
            <a:ext cx="3670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5000">
        <p15:prstTrans prst="peelOff"/>
      </p:transition>
    </mc:Choice>
    <mc:Fallback>
      <p:transition spd="slow" advTm="5000">
        <p:fade/>
      </p:transition>
    </mc:Fallback>
  </mc:AlternateContent>
  <p:timing>
    <p:tnLst>
      <p:par>
        <p:cTn id="1" dur="indefinite" restart="never" nodeType="tmRoot"/>
      </p:par>
    </p:tnLst>
    <p:bldLst>
      <p:bldP spid="17" grpId="0" bldLvl="0" animBg="1"/>
      <p:bldP spid="2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TABLE_ENDDRAG_ORIGIN_RECT" val="723*311"/>
  <p:tag name="TABLE_ENDDRAG_RECT" val="124*154*723*311"/>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PA" val="v5.2.11"/>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PA" val="v5.2.11"/>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君黑-45简"/>
        <a:ea typeface=""/>
        <a:cs typeface=""/>
        <a:font script="Jpan" typeface="游ゴシック"/>
        <a:font script="Hang" typeface="맑은 고딕"/>
        <a:font script="Hans" typeface="汉仪君黑-45简"/>
        <a:font script="Hant" typeface="新細明體"/>
        <a:font script="Arab" typeface="汉仪君黑-45简"/>
        <a:font script="Hebr" typeface="汉仪君黑-4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君黑-4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君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君黑-45简"/>
        <a:ea typeface=""/>
        <a:cs typeface=""/>
        <a:font script="Jpan" typeface="ＭＳ Ｐゴシック"/>
        <a:font script="Hang" typeface="맑은 고딕"/>
        <a:font script="Hans" typeface="汉仪君黑-45简"/>
        <a:font script="Hant" typeface="新細明體"/>
        <a:font script="Arab" typeface="汉仪君黑-45简"/>
        <a:font script="Hebr" typeface="汉仪君黑-4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君黑-4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君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君黑-45简"/>
        <a:ea typeface=""/>
        <a:cs typeface=""/>
        <a:font script="Jpan" typeface="ＭＳ Ｐゴシック"/>
        <a:font script="Hang" typeface="맑은 고딕"/>
        <a:font script="Hans" typeface="汉仪君黑-45简"/>
        <a:font script="Hant" typeface="新細明體"/>
        <a:font script="Arab" typeface="汉仪君黑-45简"/>
        <a:font script="Hebr" typeface="汉仪君黑-4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君黑-4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531</Words>
  <Application>Microsoft Office PowerPoint</Application>
  <PresentationFormat>自定义</PresentationFormat>
  <Paragraphs>113</Paragraphs>
  <Slides>19</Slides>
  <Notes>19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宋体</vt:lpstr>
      <vt:lpstr>汉仪君黑-45简</vt:lpstr>
      <vt:lpstr>汉仪雅酷黑简</vt:lpstr>
      <vt:lpstr>Times New Roman</vt:lpstr>
      <vt:lpstr>方正仿宋_GB2312</vt:lpstr>
      <vt:lpstr>仿宋_GB2312</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麦田</dc:creator>
  <cp:lastModifiedBy>Administrator</cp:lastModifiedBy>
  <cp:revision>12</cp:revision>
  <dcterms:created xsi:type="dcterms:W3CDTF">2024-07-17T14:51:00Z</dcterms:created>
  <dcterms:modified xsi:type="dcterms:W3CDTF">2024-07-24T06:40:17Z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268C4ABC2360CD3D39749766BF5652AE_41</vt:lpwstr>
  </property>
  <property fmtid="{D5CDD505-2E9C-101B-9397-08002B2CF9AE}" pid="3" name="KSOProductBuildVer">
    <vt:lpwstr>2052-6.7.1.8828</vt:lpwstr>
  </property>
  <property fmtid="{D5CDD505-2E9C-101B-9397-08002B2CF9AE}" pid="4" name="KSOTemplateUUID">
    <vt:lpwstr>v1.0_mb_W3zB7bTjCfIR7PKREgo8FQ==</vt:lpwstr>
  </property>
</Properties>
</file>